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13716000" cx="24384000"/>
  <p:notesSz cx="6858000" cy="9144000"/>
  <p:embeddedFontLst>
    <p:embeddedFont>
      <p:font typeface="Helvetica Neue"/>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font" Target="fonts/HelveticaNeue-bold.fntdata"/><Relationship Id="rId10" Type="http://schemas.openxmlformats.org/officeDocument/2006/relationships/slide" Target="slides/slide6.xml"/><Relationship Id="rId21" Type="http://schemas.openxmlformats.org/officeDocument/2006/relationships/font" Target="fonts/HelveticaNeue-regular.fntdata"/><Relationship Id="rId13" Type="http://schemas.openxmlformats.org/officeDocument/2006/relationships/slide" Target="slides/slide9.xml"/><Relationship Id="rId24" Type="http://schemas.openxmlformats.org/officeDocument/2006/relationships/font" Target="fonts/HelveticaNeue-boldItalic.fntdata"/><Relationship Id="rId12" Type="http://schemas.openxmlformats.org/officeDocument/2006/relationships/slide" Target="slides/slide8.xml"/><Relationship Id="rId23" Type="http://schemas.openxmlformats.org/officeDocument/2006/relationships/font" Target="fonts/HelveticaNeue-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png>
</file>

<file path=ppt/media/image05.png>
</file>

<file path=ppt/media/image06.gif>
</file>

<file path=ppt/media/image07.png>
</file>

<file path=ppt/media/image08.png>
</file>

<file path=ppt/media/image09.png>
</file>

<file path=ppt/media/image1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4" name="Shape 4"/>
          <p:cNvSpPr txBox="1"/>
          <p:nvPr>
            <p:ph idx="1" type="body"/>
          </p:nvPr>
        </p:nvSpPr>
        <p:spPr>
          <a:xfrm>
            <a:off x="914400" y="4343400"/>
            <a:ext cx="5029199" cy="4114800"/>
          </a:xfrm>
          <a:prstGeom prst="rect">
            <a:avLst/>
          </a:prstGeom>
          <a:noFill/>
          <a:ln>
            <a:noFill/>
          </a:ln>
        </p:spPr>
        <p:txBody>
          <a:bodyPr anchorCtr="0" anchor="t" bIns="91425" lIns="91425" rIns="91425" tIns="91425"/>
          <a:lstStyle>
            <a:lvl1pPr indent="0" lvl="0" marL="0" marR="0" rtl="0" algn="l">
              <a:lnSpc>
                <a:spcPct val="117999"/>
              </a:lnSpc>
              <a:spcBef>
                <a:spcPts val="0"/>
              </a:spcBef>
              <a:buNone/>
              <a:defRPr b="0" i="0" sz="2200" u="none" cap="none" strike="noStrike">
                <a:latin typeface="Helvetica Neue"/>
                <a:ea typeface="Helvetica Neue"/>
                <a:cs typeface="Helvetica Neue"/>
                <a:sym typeface="Helvetica Neue"/>
              </a:defRPr>
            </a:lvl1pPr>
            <a:lvl2pPr indent="228600" lvl="1" marL="457200" marR="0" rtl="0" algn="l">
              <a:lnSpc>
                <a:spcPct val="117999"/>
              </a:lnSpc>
              <a:spcBef>
                <a:spcPts val="0"/>
              </a:spcBef>
              <a:buNone/>
              <a:defRPr b="0" i="0" sz="2200" u="none" cap="none" strike="noStrike">
                <a:latin typeface="Helvetica Neue"/>
                <a:ea typeface="Helvetica Neue"/>
                <a:cs typeface="Helvetica Neue"/>
                <a:sym typeface="Helvetica Neue"/>
              </a:defRPr>
            </a:lvl2pPr>
            <a:lvl3pPr indent="457200" lvl="2" marL="914400" marR="0" rtl="0" algn="l">
              <a:lnSpc>
                <a:spcPct val="117999"/>
              </a:lnSpc>
              <a:spcBef>
                <a:spcPts val="0"/>
              </a:spcBef>
              <a:buNone/>
              <a:defRPr b="0" i="0" sz="2200" u="none" cap="none" strike="noStrike">
                <a:latin typeface="Helvetica Neue"/>
                <a:ea typeface="Helvetica Neue"/>
                <a:cs typeface="Helvetica Neue"/>
                <a:sym typeface="Helvetica Neue"/>
              </a:defRPr>
            </a:lvl3pPr>
            <a:lvl4pPr indent="685800" lvl="3" marL="1371600" marR="0" rtl="0" algn="l">
              <a:lnSpc>
                <a:spcPct val="117999"/>
              </a:lnSpc>
              <a:spcBef>
                <a:spcPts val="0"/>
              </a:spcBef>
              <a:buNone/>
              <a:defRPr b="0" i="0" sz="2200" u="none" cap="none" strike="noStrike">
                <a:latin typeface="Helvetica Neue"/>
                <a:ea typeface="Helvetica Neue"/>
                <a:cs typeface="Helvetica Neue"/>
                <a:sym typeface="Helvetica Neue"/>
              </a:defRPr>
            </a:lvl4pPr>
            <a:lvl5pPr indent="914400" lvl="4" marL="1828800" marR="0" rtl="0" algn="l">
              <a:lnSpc>
                <a:spcPct val="117999"/>
              </a:lnSpc>
              <a:spcBef>
                <a:spcPts val="0"/>
              </a:spcBef>
              <a:buNone/>
              <a:defRPr b="0" i="0" sz="2200" u="none" cap="none" strike="noStrike">
                <a:latin typeface="Helvetica Neue"/>
                <a:ea typeface="Helvetica Neue"/>
                <a:cs typeface="Helvetica Neue"/>
                <a:sym typeface="Helvetica Neue"/>
              </a:defRPr>
            </a:lvl5pPr>
            <a:lvl6pPr indent="1143000" lvl="5" marL="2286000" marR="0" rtl="0" algn="l">
              <a:lnSpc>
                <a:spcPct val="117999"/>
              </a:lnSpc>
              <a:spcBef>
                <a:spcPts val="0"/>
              </a:spcBef>
              <a:buNone/>
              <a:defRPr b="0" i="0" sz="2200" u="none" cap="none" strike="noStrike">
                <a:latin typeface="Helvetica Neue"/>
                <a:ea typeface="Helvetica Neue"/>
                <a:cs typeface="Helvetica Neue"/>
                <a:sym typeface="Helvetica Neue"/>
              </a:defRPr>
            </a:lvl6pPr>
            <a:lvl7pPr indent="1371600" lvl="6" marL="2743200" marR="0" rtl="0" algn="l">
              <a:lnSpc>
                <a:spcPct val="117999"/>
              </a:lnSpc>
              <a:spcBef>
                <a:spcPts val="0"/>
              </a:spcBef>
              <a:buNone/>
              <a:defRPr b="0" i="0" sz="2200" u="none" cap="none" strike="noStrike">
                <a:latin typeface="Helvetica Neue"/>
                <a:ea typeface="Helvetica Neue"/>
                <a:cs typeface="Helvetica Neue"/>
                <a:sym typeface="Helvetica Neue"/>
              </a:defRPr>
            </a:lvl7pPr>
            <a:lvl8pPr indent="1600200" lvl="7" marL="3200400" marR="0" rtl="0" algn="l">
              <a:lnSpc>
                <a:spcPct val="117999"/>
              </a:lnSpc>
              <a:spcBef>
                <a:spcPts val="0"/>
              </a:spcBef>
              <a:buNone/>
              <a:defRPr b="0" i="0" sz="2200" u="none" cap="none" strike="noStrike">
                <a:latin typeface="Helvetica Neue"/>
                <a:ea typeface="Helvetica Neue"/>
                <a:cs typeface="Helvetica Neue"/>
                <a:sym typeface="Helvetica Neue"/>
              </a:defRPr>
            </a:lvl8pPr>
            <a:lvl9pPr indent="1828800" lvl="8" marL="3657600" marR="0" rtl="0" algn="l">
              <a:lnSpc>
                <a:spcPct val="117999"/>
              </a:lnSpc>
              <a:spcBef>
                <a:spcPts val="0"/>
              </a:spcBef>
              <a:buNone/>
              <a:defRPr b="0" i="0" sz="2200" u="none" cap="none" strike="noStrike">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womenintechdemoday.com/"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6" name="Shape 66"/>
        <p:cNvGrpSpPr/>
        <p:nvPr/>
      </p:nvGrpSpPr>
      <p:grpSpPr>
        <a:xfrm>
          <a:off x="0" y="0"/>
          <a:ext cx="0" cy="0"/>
          <a:chOff x="0" y="0"/>
          <a:chExt cx="0" cy="0"/>
        </a:xfrm>
      </p:grpSpPr>
      <p:sp>
        <p:nvSpPr>
          <p:cNvPr id="67" name="Shape 67"/>
          <p:cNvSpPr txBox="1"/>
          <p:nvPr>
            <p:ph idx="1" type="body"/>
          </p:nvPr>
        </p:nvSpPr>
        <p:spPr>
          <a:xfrm>
            <a:off x="914400" y="4343400"/>
            <a:ext cx="5029199" cy="4114800"/>
          </a:xfrm>
          <a:prstGeom prst="rect">
            <a:avLst/>
          </a:prstGeom>
        </p:spPr>
        <p:txBody>
          <a:bodyPr anchorCtr="0" anchor="t" bIns="91425" lIns="91425" rIns="91425" tIns="91425">
            <a:noAutofit/>
          </a:bodyPr>
          <a:lstStyle/>
          <a:p>
            <a:pPr lvl="0">
              <a:spcBef>
                <a:spcPts val="0"/>
              </a:spcBef>
              <a:buNone/>
            </a:pPr>
            <a:r>
              <a:t/>
            </a:r>
            <a:endParaRPr/>
          </a:p>
        </p:txBody>
      </p:sp>
      <p:sp>
        <p:nvSpPr>
          <p:cNvPr id="68" name="Shape 6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128" name="Shape 128"/>
          <p:cNvSpPr txBox="1"/>
          <p:nvPr>
            <p:ph idx="1" type="body"/>
          </p:nvPr>
        </p:nvSpPr>
        <p:spPr>
          <a:xfrm>
            <a:off x="914400" y="4343400"/>
            <a:ext cx="5029199" cy="4114800"/>
          </a:xfrm>
          <a:prstGeom prst="rect">
            <a:avLst/>
          </a:prstGeom>
          <a:noFill/>
          <a:ln>
            <a:noFill/>
          </a:ln>
        </p:spPr>
        <p:txBody>
          <a:bodyPr anchorCtr="0" anchor="t" bIns="45700" lIns="91425" rIns="91425" tIns="45700">
            <a:noAutofit/>
          </a:bodyPr>
          <a:lstStyle/>
          <a:p>
            <a:pPr indent="0" lvl="0" marL="0" marR="0" rtl="0" algn="l">
              <a:lnSpc>
                <a:spcPct val="117999"/>
              </a:lnSpc>
              <a:spcBef>
                <a:spcPts val="0"/>
              </a:spcBef>
              <a:buSzPct val="25000"/>
              <a:buNone/>
            </a:pPr>
            <a:r>
              <a:rPr b="0" i="0" lang="en-US" sz="2200" u="none" cap="none" strike="noStrike">
                <a:latin typeface="Helvetica Neue"/>
                <a:ea typeface="Helvetica Neue"/>
                <a:cs typeface="Helvetica Neue"/>
                <a:sym typeface="Helvetica Neue"/>
              </a:rPr>
              <a:t>http://www.susecon.com/</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 name="Shape 131"/>
        <p:cNvGrpSpPr/>
        <p:nvPr/>
      </p:nvGrpSpPr>
      <p:grpSpPr>
        <a:xfrm>
          <a:off x="0" y="0"/>
          <a:ext cx="0" cy="0"/>
          <a:chOff x="0" y="0"/>
          <a:chExt cx="0" cy="0"/>
        </a:xfrm>
      </p:grpSpPr>
      <p:sp>
        <p:nvSpPr>
          <p:cNvPr id="132" name="Shape 132"/>
          <p:cNvSpPr txBox="1"/>
          <p:nvPr>
            <p:ph idx="1" type="body"/>
          </p:nvPr>
        </p:nvSpPr>
        <p:spPr>
          <a:xfrm>
            <a:off x="914400" y="4343400"/>
            <a:ext cx="5029199" cy="4114800"/>
          </a:xfrm>
          <a:prstGeom prst="rect">
            <a:avLst/>
          </a:prstGeom>
        </p:spPr>
        <p:txBody>
          <a:bodyPr anchorCtr="0" anchor="t" bIns="91425" lIns="91425" rIns="91425" tIns="91425">
            <a:noAutofit/>
          </a:bodyPr>
          <a:lstStyle/>
          <a:p>
            <a:pPr lvl="0">
              <a:spcBef>
                <a:spcPts val="0"/>
              </a:spcBef>
              <a:buNone/>
            </a:pPr>
            <a:r>
              <a:t/>
            </a:r>
            <a:endParaRPr/>
          </a:p>
        </p:txBody>
      </p:sp>
      <p:sp>
        <p:nvSpPr>
          <p:cNvPr id="133" name="Shape 13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914400" y="4343400"/>
            <a:ext cx="50292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146" name="Shape 146"/>
          <p:cNvSpPr txBox="1"/>
          <p:nvPr>
            <p:ph idx="1" type="body"/>
          </p:nvPr>
        </p:nvSpPr>
        <p:spPr>
          <a:xfrm>
            <a:off x="914400" y="4343400"/>
            <a:ext cx="5029199" cy="4114800"/>
          </a:xfrm>
          <a:prstGeom prst="rect">
            <a:avLst/>
          </a:prstGeom>
          <a:noFill/>
          <a:ln>
            <a:noFill/>
          </a:ln>
        </p:spPr>
        <p:txBody>
          <a:bodyPr anchorCtr="0" anchor="t" bIns="45700" lIns="91425" rIns="91425" tIns="45700">
            <a:noAutofit/>
          </a:bodyPr>
          <a:lstStyle/>
          <a:p>
            <a:pPr indent="0" lvl="0" marL="0" marR="0" rtl="0" algn="l">
              <a:lnSpc>
                <a:spcPct val="117999"/>
              </a:lnSpc>
              <a:spcBef>
                <a:spcPts val="0"/>
              </a:spcBef>
              <a:buSzPct val="25000"/>
              <a:buNone/>
            </a:pPr>
            <a:r>
              <a:rPr lang="en-US"/>
              <a:t>September: Laura and Performance Testing in your Pipeline</a:t>
            </a:r>
          </a:p>
          <a:p>
            <a:pPr indent="0" lvl="0" marL="0" marR="0" rtl="0" algn="l">
              <a:lnSpc>
                <a:spcPct val="117999"/>
              </a:lnSpc>
              <a:spcBef>
                <a:spcPts val="0"/>
              </a:spcBef>
              <a:buSzPct val="25000"/>
              <a:buNone/>
            </a:pPr>
            <a:r>
              <a:t/>
            </a:r>
            <a:endParaRPr/>
          </a:p>
          <a:p>
            <a:pPr indent="0" lvl="0" marL="0" marR="0" rtl="0" algn="l">
              <a:lnSpc>
                <a:spcPct val="117999"/>
              </a:lnSpc>
              <a:spcBef>
                <a:spcPts val="0"/>
              </a:spcBef>
              <a:buSzPct val="25000"/>
              <a:buNone/>
            </a:pPr>
            <a:r>
              <a:rPr b="0" i="0" lang="en-US" sz="2200" u="none" cap="none" strike="noStrike">
                <a:latin typeface="Helvetica Neue"/>
                <a:ea typeface="Helvetica Neue"/>
                <a:cs typeface="Helvetica Neue"/>
                <a:sym typeface="Helvetica Neue"/>
              </a:rPr>
              <a:t>October:  AppSec USA is in town, our meetup will be walking distance from the conference.</a:t>
            </a:r>
          </a:p>
          <a:p>
            <a:pPr indent="0" lvl="0" marL="0" marR="0" rtl="0" algn="l">
              <a:lnSpc>
                <a:spcPct val="117999"/>
              </a:lnSpc>
              <a:spcBef>
                <a:spcPts val="0"/>
              </a:spcBef>
              <a:buSzPct val="25000"/>
              <a:buNone/>
            </a:pPr>
            <a:r>
              <a:t/>
            </a:r>
            <a:endParaRPr b="0" i="0" sz="2200" u="none" cap="none" strike="noStrike">
              <a:latin typeface="Helvetica Neue"/>
              <a:ea typeface="Helvetica Neue"/>
              <a:cs typeface="Helvetica Neue"/>
              <a:sym typeface="Helvetica Neue"/>
            </a:endParaRPr>
          </a:p>
          <a:p>
            <a:pPr indent="0" lvl="0" marL="0" marR="0" rtl="0" algn="l">
              <a:lnSpc>
                <a:spcPct val="117999"/>
              </a:lnSpc>
              <a:spcBef>
                <a:spcPts val="0"/>
              </a:spcBef>
              <a:buSzPct val="25000"/>
              <a:buNone/>
            </a:pPr>
            <a:r>
              <a:rPr b="0" i="0" lang="en-US" sz="2200" u="none" cap="none" strike="noStrike">
                <a:latin typeface="Helvetica Neue"/>
                <a:ea typeface="Helvetica Neue"/>
                <a:cs typeface="Helvetica Neue"/>
                <a:sym typeface="Helvetica Neue"/>
              </a:rPr>
              <a:t>Seeking one other presenter for September, November, and December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0" name="Shape 150"/>
        <p:cNvGrpSpPr/>
        <p:nvPr/>
      </p:nvGrpSpPr>
      <p:grpSpPr>
        <a:xfrm>
          <a:off x="0" y="0"/>
          <a:ext cx="0" cy="0"/>
          <a:chOff x="0" y="0"/>
          <a:chExt cx="0" cy="0"/>
        </a:xfrm>
      </p:grpSpPr>
      <p:sp>
        <p:nvSpPr>
          <p:cNvPr id="151" name="Shape 151"/>
          <p:cNvSpPr txBox="1"/>
          <p:nvPr>
            <p:ph idx="1" type="body"/>
          </p:nvPr>
        </p:nvSpPr>
        <p:spPr>
          <a:xfrm>
            <a:off x="914400" y="4343400"/>
            <a:ext cx="5029199" cy="4114800"/>
          </a:xfrm>
          <a:prstGeom prst="rect">
            <a:avLst/>
          </a:prstGeom>
        </p:spPr>
        <p:txBody>
          <a:bodyPr anchorCtr="0" anchor="t" bIns="91425" lIns="91425" rIns="91425" tIns="91425">
            <a:noAutofit/>
          </a:bodyPr>
          <a:lstStyle/>
          <a:p>
            <a:pPr indent="-228600" lvl="0" marL="457200" rtl="0">
              <a:spcBef>
                <a:spcPts val="0"/>
              </a:spcBef>
              <a:buChar char="-"/>
            </a:pPr>
            <a:r>
              <a:rPr lang="en-US"/>
              <a:t>DoL Wage &amp; Hour division:  Senior Transformation Specialist, Product Manager, Software Engineer, and User Experience Designer</a:t>
            </a:r>
          </a:p>
          <a:p>
            <a:pPr indent="-228600" lvl="0" marL="457200" rtl="0">
              <a:spcBef>
                <a:spcPts val="0"/>
              </a:spcBef>
              <a:buChar char="-"/>
            </a:pPr>
            <a:r>
              <a:t/>
            </a:r>
            <a:endParaRPr/>
          </a:p>
          <a:p>
            <a:pPr indent="-228600" lvl="0" marL="457200" rtl="0">
              <a:spcBef>
                <a:spcPts val="0"/>
              </a:spcBef>
              <a:buChar char="-"/>
            </a:pPr>
            <a:r>
              <a:rPr lang="en-US"/>
              <a:t>Last year, we put more than $246 million into the pockets of more than 240,000 workers who had been deprived of their hard-earned wages.</a:t>
            </a:r>
          </a:p>
          <a:p>
            <a:pPr lvl="0" rtl="0">
              <a:spcBef>
                <a:spcPts val="0"/>
              </a:spcBef>
              <a:buNone/>
            </a:pPr>
            <a:r>
              <a:t/>
            </a:r>
            <a:endParaRPr/>
          </a:p>
          <a:p>
            <a:pPr indent="-228600" lvl="0" marL="457200" rtl="0">
              <a:spcBef>
                <a:spcPts val="0"/>
              </a:spcBef>
              <a:buChar char="-"/>
            </a:pPr>
            <a:r>
              <a:rPr lang="en-US"/>
              <a:t>‣ For German Gomez, it meant finally being able to start a family after he received more than $42,000 in unpaid wages and damages following an investigation that disclosed he had been working 72 hours a week</a:t>
            </a:r>
          </a:p>
          <a:p>
            <a:pPr indent="-228600" lvl="0" marL="457200" rtl="0">
              <a:spcBef>
                <a:spcPts val="0"/>
              </a:spcBef>
              <a:buChar char="-"/>
            </a:pPr>
            <a:r>
              <a:rPr lang="en-US"/>
              <a:t>‣ For Raquel Bruno, it meant being able to finish her degree and help her kids go to school,after the restaurant she worked for was found to owe more than $1 million to its workers.</a:t>
            </a:r>
          </a:p>
          <a:p>
            <a:pPr indent="-228600" lvl="0" marL="457200">
              <a:spcBef>
                <a:spcPts val="0"/>
              </a:spcBef>
              <a:buChar char="-"/>
            </a:pPr>
            <a:r>
              <a:t/>
            </a:r>
            <a:endParaRPr/>
          </a:p>
        </p:txBody>
      </p:sp>
      <p:sp>
        <p:nvSpPr>
          <p:cNvPr id="152" name="Shape 15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914400" y="4343400"/>
            <a:ext cx="50292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164" name="Shape 164"/>
          <p:cNvSpPr txBox="1"/>
          <p:nvPr>
            <p:ph idx="1" type="body"/>
          </p:nvPr>
        </p:nvSpPr>
        <p:spPr>
          <a:xfrm>
            <a:off x="914400" y="4343400"/>
            <a:ext cx="50292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2" name="Shape 72"/>
        <p:cNvGrpSpPr/>
        <p:nvPr/>
      </p:nvGrpSpPr>
      <p:grpSpPr>
        <a:xfrm>
          <a:off x="0" y="0"/>
          <a:ext cx="0" cy="0"/>
          <a:chOff x="0" y="0"/>
          <a:chExt cx="0" cy="0"/>
        </a:xfrm>
      </p:grpSpPr>
      <p:sp>
        <p:nvSpPr>
          <p:cNvPr id="73" name="Shape 73"/>
          <p:cNvSpPr txBox="1"/>
          <p:nvPr>
            <p:ph idx="1" type="body"/>
          </p:nvPr>
        </p:nvSpPr>
        <p:spPr>
          <a:xfrm>
            <a:off x="914400" y="4343400"/>
            <a:ext cx="5029199" cy="4114800"/>
          </a:xfrm>
          <a:prstGeom prst="rect">
            <a:avLst/>
          </a:prstGeom>
        </p:spPr>
        <p:txBody>
          <a:bodyPr anchorCtr="0" anchor="t" bIns="91425" lIns="91425" rIns="91425" tIns="91425">
            <a:noAutofit/>
          </a:bodyPr>
          <a:lstStyle/>
          <a:p>
            <a:pPr lvl="0">
              <a:spcBef>
                <a:spcPts val="0"/>
              </a:spcBef>
              <a:buNone/>
            </a:pPr>
            <a:r>
              <a:rPr lang="en-US"/>
              <a:t>Let’s hear from our sponsors</a:t>
            </a:r>
          </a:p>
        </p:txBody>
      </p:sp>
      <p:sp>
        <p:nvSpPr>
          <p:cNvPr id="74" name="Shape 7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9" name="Shape 79"/>
        <p:cNvGrpSpPr/>
        <p:nvPr/>
      </p:nvGrpSpPr>
      <p:grpSpPr>
        <a:xfrm>
          <a:off x="0" y="0"/>
          <a:ext cx="0" cy="0"/>
          <a:chOff x="0" y="0"/>
          <a:chExt cx="0" cy="0"/>
        </a:xfrm>
      </p:grpSpPr>
      <p:sp>
        <p:nvSpPr>
          <p:cNvPr id="80" name="Shape 80"/>
          <p:cNvSpPr txBox="1"/>
          <p:nvPr>
            <p:ph idx="1" type="body"/>
          </p:nvPr>
        </p:nvSpPr>
        <p:spPr>
          <a:xfrm>
            <a:off x="914400" y="4343400"/>
            <a:ext cx="5029199" cy="4114800"/>
          </a:xfrm>
          <a:prstGeom prst="rect">
            <a:avLst/>
          </a:prstGeom>
        </p:spPr>
        <p:txBody>
          <a:bodyPr anchorCtr="0" anchor="t" bIns="91425" lIns="91425" rIns="91425" tIns="91425">
            <a:noAutofit/>
          </a:bodyPr>
          <a:lstStyle/>
          <a:p>
            <a:pPr lvl="0">
              <a:spcBef>
                <a:spcPts val="0"/>
              </a:spcBef>
              <a:buNone/>
            </a:pPr>
            <a:r>
              <a:rPr lang="en-US"/>
              <a:t>Conduct matters, so I’ll give you short, short version:</a:t>
            </a:r>
          </a:p>
          <a:p>
            <a:pPr lvl="0">
              <a:spcBef>
                <a:spcPts val="0"/>
              </a:spcBef>
              <a:buNone/>
            </a:pPr>
            <a:r>
              <a:t/>
            </a:r>
            <a:endParaRPr/>
          </a:p>
          <a:p>
            <a:pPr lvl="0">
              <a:spcBef>
                <a:spcPts val="0"/>
              </a:spcBef>
              <a:buNone/>
            </a:pPr>
            <a:r>
              <a:rPr lang="en-US"/>
              <a:t>harassment-free experience for everyone, regardless of who you are</a:t>
            </a:r>
          </a:p>
          <a:p>
            <a:pPr lvl="0">
              <a:spcBef>
                <a:spcPts val="0"/>
              </a:spcBef>
              <a:buNone/>
            </a:pPr>
            <a:r>
              <a:rPr lang="en-US"/>
              <a:t>professional audience including people of many different backgrounds</a:t>
            </a:r>
          </a:p>
          <a:p>
            <a:pPr lvl="0">
              <a:spcBef>
                <a:spcPts val="0"/>
              </a:spcBef>
              <a:buNone/>
            </a:pPr>
            <a:r>
              <a:rPr lang="en-US"/>
              <a:t>Be kind to others. No smack talk</a:t>
            </a:r>
          </a:p>
        </p:txBody>
      </p:sp>
      <p:sp>
        <p:nvSpPr>
          <p:cNvPr id="81" name="Shape 8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5" name="Shape 85"/>
        <p:cNvGrpSpPr/>
        <p:nvPr/>
      </p:nvGrpSpPr>
      <p:grpSpPr>
        <a:xfrm>
          <a:off x="0" y="0"/>
          <a:ext cx="0" cy="0"/>
          <a:chOff x="0" y="0"/>
          <a:chExt cx="0" cy="0"/>
        </a:xfrm>
      </p:grpSpPr>
      <p:sp>
        <p:nvSpPr>
          <p:cNvPr id="86" name="Shape 86"/>
          <p:cNvSpPr txBox="1"/>
          <p:nvPr>
            <p:ph idx="1" type="body"/>
          </p:nvPr>
        </p:nvSpPr>
        <p:spPr>
          <a:xfrm>
            <a:off x="914400" y="4343400"/>
            <a:ext cx="5029199" cy="4114800"/>
          </a:xfrm>
          <a:prstGeom prst="rect">
            <a:avLst/>
          </a:prstGeom>
        </p:spPr>
        <p:txBody>
          <a:bodyPr anchorCtr="0" anchor="t" bIns="91425" lIns="91425" rIns="91425" tIns="91425">
            <a:noAutofit/>
          </a:bodyPr>
          <a:lstStyle/>
          <a:p>
            <a:pPr lvl="0">
              <a:spcBef>
                <a:spcPts val="0"/>
              </a:spcBef>
              <a:buNone/>
            </a:pPr>
            <a:r>
              <a:rPr lang="en-US"/>
              <a:t>Twitter properly used is a boon</a:t>
            </a:r>
          </a:p>
          <a:p>
            <a:pPr lvl="0">
              <a:spcBef>
                <a:spcPts val="0"/>
              </a:spcBef>
              <a:buNone/>
            </a:pPr>
            <a:r>
              <a:t/>
            </a:r>
            <a:endParaRPr/>
          </a:p>
          <a:p>
            <a:pPr lvl="0">
              <a:spcBef>
                <a:spcPts val="0"/>
              </a:spcBef>
              <a:buNone/>
            </a:pPr>
            <a:r>
              <a:t/>
            </a:r>
            <a:endParaRPr/>
          </a:p>
        </p:txBody>
      </p:sp>
      <p:sp>
        <p:nvSpPr>
          <p:cNvPr id="87" name="Shape 8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2" name="Shape 92"/>
        <p:cNvGrpSpPr/>
        <p:nvPr/>
      </p:nvGrpSpPr>
      <p:grpSpPr>
        <a:xfrm>
          <a:off x="0" y="0"/>
          <a:ext cx="0" cy="0"/>
          <a:chOff x="0" y="0"/>
          <a:chExt cx="0" cy="0"/>
        </a:xfrm>
      </p:grpSpPr>
      <p:sp>
        <p:nvSpPr>
          <p:cNvPr id="93" name="Shape 93"/>
          <p:cNvSpPr txBox="1"/>
          <p:nvPr>
            <p:ph idx="1" type="body"/>
          </p:nvPr>
        </p:nvSpPr>
        <p:spPr>
          <a:xfrm>
            <a:off x="914400" y="4343400"/>
            <a:ext cx="5029199" cy="4114800"/>
          </a:xfrm>
          <a:prstGeom prst="rect">
            <a:avLst/>
          </a:prstGeom>
        </p:spPr>
        <p:txBody>
          <a:bodyPr anchorCtr="0" anchor="t" bIns="91425" lIns="91425" rIns="91425" tIns="91425">
            <a:noAutofit/>
          </a:bodyPr>
          <a:lstStyle/>
          <a:p>
            <a:pPr lvl="0">
              <a:spcBef>
                <a:spcPts val="0"/>
              </a:spcBef>
              <a:buNone/>
            </a:pPr>
            <a:r>
              <a:rPr lang="en-US"/>
              <a:t>Now let’s talk about some upcoming events….</a:t>
            </a:r>
          </a:p>
          <a:p>
            <a:pPr lvl="0">
              <a:spcBef>
                <a:spcPts val="0"/>
              </a:spcBef>
              <a:buNone/>
            </a:pPr>
            <a:r>
              <a:t/>
            </a:r>
            <a:endParaRPr/>
          </a:p>
        </p:txBody>
      </p:sp>
      <p:sp>
        <p:nvSpPr>
          <p:cNvPr id="94" name="Shape 9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txBox="1"/>
          <p:nvPr>
            <p:ph idx="1" type="body"/>
          </p:nvPr>
        </p:nvSpPr>
        <p:spPr>
          <a:xfrm>
            <a:off x="914400" y="4343400"/>
            <a:ext cx="5029200" cy="4114800"/>
          </a:xfrm>
          <a:prstGeom prst="rect">
            <a:avLst/>
          </a:prstGeom>
        </p:spPr>
        <p:txBody>
          <a:bodyPr anchorCtr="0" anchor="t" bIns="91425" lIns="91425" rIns="91425" tIns="91425">
            <a:noAutofit/>
          </a:bodyPr>
          <a:lstStyle/>
          <a:p>
            <a:pPr lvl="0" rtl="0">
              <a:spcBef>
                <a:spcPts val="0"/>
              </a:spcBef>
              <a:buNone/>
            </a:pPr>
            <a:r>
              <a:rPr lang="en-US"/>
              <a:t>Now let’s talk about some upcoming events….</a:t>
            </a:r>
          </a:p>
          <a:p>
            <a:pPr lvl="0" rtl="0">
              <a:spcBef>
                <a:spcPts val="0"/>
              </a:spcBef>
              <a:buNone/>
            </a:pPr>
            <a:r>
              <a:t/>
            </a:r>
            <a:endParaRPr/>
          </a:p>
        </p:txBody>
      </p:sp>
      <p:sp>
        <p:nvSpPr>
          <p:cNvPr id="101" name="Shape 10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6" name="Shape 106"/>
        <p:cNvGrpSpPr/>
        <p:nvPr/>
      </p:nvGrpSpPr>
      <p:grpSpPr>
        <a:xfrm>
          <a:off x="0" y="0"/>
          <a:ext cx="0" cy="0"/>
          <a:chOff x="0" y="0"/>
          <a:chExt cx="0" cy="0"/>
        </a:xfrm>
      </p:grpSpPr>
      <p:sp>
        <p:nvSpPr>
          <p:cNvPr id="107" name="Shape 107"/>
          <p:cNvSpPr txBox="1"/>
          <p:nvPr>
            <p:ph idx="1" type="body"/>
          </p:nvPr>
        </p:nvSpPr>
        <p:spPr>
          <a:xfrm>
            <a:off x="914400" y="4343400"/>
            <a:ext cx="5029199" cy="4114800"/>
          </a:xfrm>
          <a:prstGeom prst="rect">
            <a:avLst/>
          </a:prstGeom>
        </p:spPr>
        <p:txBody>
          <a:bodyPr anchorCtr="0" anchor="t" bIns="91425" lIns="91425" rIns="91425" tIns="91425">
            <a:noAutofit/>
          </a:bodyPr>
          <a:lstStyle/>
          <a:p>
            <a:pPr lvl="0">
              <a:spcBef>
                <a:spcPts val="0"/>
              </a:spcBef>
              <a:buNone/>
            </a:pPr>
            <a:r>
              <a:rPr lang="en-US"/>
              <a:t>Hackathon: All day, demos, awards</a:t>
            </a:r>
          </a:p>
          <a:p>
            <a:pPr lvl="0">
              <a:spcBef>
                <a:spcPts val="0"/>
              </a:spcBef>
              <a:buNone/>
            </a:pPr>
            <a:r>
              <a:rPr lang="en-US" u="sng">
                <a:solidFill>
                  <a:schemeClr val="hlink"/>
                </a:solidFill>
                <a:hlinkClick r:id="rId2"/>
              </a:rPr>
              <a:t>http://www.womenintechdemoday.com/</a:t>
            </a:r>
          </a:p>
          <a:p>
            <a:pPr lvl="0">
              <a:spcBef>
                <a:spcPts val="0"/>
              </a:spcBef>
              <a:buNone/>
            </a:pPr>
            <a:r>
              <a:rPr lang="en-US"/>
              <a:t>Developers, Designers, Entrepeneuers welcome</a:t>
            </a:r>
          </a:p>
        </p:txBody>
      </p:sp>
      <p:sp>
        <p:nvSpPr>
          <p:cNvPr id="108" name="Shape 10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115" name="Shape 115"/>
          <p:cNvSpPr txBox="1"/>
          <p:nvPr>
            <p:ph idx="1" type="body"/>
          </p:nvPr>
        </p:nvSpPr>
        <p:spPr>
          <a:xfrm>
            <a:off x="914400" y="4343400"/>
            <a:ext cx="5029199" cy="4114800"/>
          </a:xfrm>
          <a:prstGeom prst="rect">
            <a:avLst/>
          </a:prstGeom>
          <a:noFill/>
          <a:ln>
            <a:noFill/>
          </a:ln>
        </p:spPr>
        <p:txBody>
          <a:bodyPr anchorCtr="0" anchor="t" bIns="45700" lIns="91425" rIns="91425" tIns="45700">
            <a:noAutofit/>
          </a:bodyPr>
          <a:lstStyle/>
          <a:p>
            <a:pPr indent="0" lvl="0" marL="0" marR="0" rtl="0" algn="l">
              <a:lnSpc>
                <a:spcPct val="117999"/>
              </a:lnSpc>
              <a:spcBef>
                <a:spcPts val="0"/>
              </a:spcBef>
              <a:buSzPct val="25000"/>
              <a:buNone/>
            </a:pPr>
            <a:r>
              <a:rPr b="0" i="0" lang="en-US" sz="2200" u="none" cap="none" strike="noStrike">
                <a:latin typeface="Helvetica Neue"/>
                <a:ea typeface="Helvetica Neue"/>
                <a:cs typeface="Helvetica Neue"/>
                <a:sym typeface="Helvetica Neue"/>
              </a:rPr>
              <a:t>Ticket Price - $750</a:t>
            </a:r>
          </a:p>
          <a:p>
            <a:pPr indent="0" lvl="0" marL="0" marR="0" rtl="0" algn="l">
              <a:lnSpc>
                <a:spcPct val="117999"/>
              </a:lnSpc>
              <a:spcBef>
                <a:spcPts val="0"/>
              </a:spcBef>
              <a:buSzPct val="25000"/>
              <a:buNone/>
            </a:pPr>
            <a:r>
              <a:t/>
            </a:r>
            <a:endParaRPr/>
          </a:p>
          <a:p>
            <a:pPr indent="0" lvl="0" marL="0" marR="0" rtl="0" algn="l">
              <a:lnSpc>
                <a:spcPct val="117999"/>
              </a:lnSpc>
              <a:spcBef>
                <a:spcPts val="0"/>
              </a:spcBef>
              <a:buSzPct val="25000"/>
              <a:buNone/>
            </a:pPr>
            <a:r>
              <a:rPr lang="en-US"/>
              <a:t>Disaster Rubber-necking</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a:noFill/>
          </a:ln>
        </p:spPr>
      </p:sp>
      <p:sp>
        <p:nvSpPr>
          <p:cNvPr id="122" name="Shape 122"/>
          <p:cNvSpPr txBox="1"/>
          <p:nvPr>
            <p:ph idx="1" type="body"/>
          </p:nvPr>
        </p:nvSpPr>
        <p:spPr>
          <a:xfrm>
            <a:off x="914400" y="4343400"/>
            <a:ext cx="5029199" cy="4114800"/>
          </a:xfrm>
          <a:prstGeom prst="rect">
            <a:avLst/>
          </a:prstGeom>
          <a:noFill/>
          <a:ln>
            <a:noFill/>
          </a:ln>
        </p:spPr>
        <p:txBody>
          <a:bodyPr anchorCtr="0" anchor="t" bIns="45700" lIns="91425" rIns="91425" tIns="45700">
            <a:noAutofit/>
          </a:bodyPr>
          <a:lstStyle/>
          <a:p>
            <a:pPr indent="0" lvl="0" marL="0" marR="0" rtl="0" algn="l">
              <a:lnSpc>
                <a:spcPct val="117999"/>
              </a:lnSpc>
              <a:spcBef>
                <a:spcPts val="0"/>
              </a:spcBef>
              <a:buSzPct val="25000"/>
              <a:buNone/>
            </a:pPr>
            <a:r>
              <a:rPr b="0" i="0" lang="en-US" sz="2200" u="none" cap="none" strike="noStrike">
                <a:latin typeface="Helvetica Neue"/>
                <a:ea typeface="Helvetica Neue"/>
                <a:cs typeface="Helvetica Neue"/>
                <a:sym typeface="Helvetica Neue"/>
              </a:rPr>
              <a:t>https://2016.appsecusa.org/</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mp; Bullets">
    <p:spTree>
      <p:nvGrpSpPr>
        <p:cNvPr id="13" name="Shape 13"/>
        <p:cNvGrpSpPr/>
        <p:nvPr/>
      </p:nvGrpSpPr>
      <p:grpSpPr>
        <a:xfrm>
          <a:off x="0" y="0"/>
          <a:ext cx="0" cy="0"/>
          <a:chOff x="0" y="0"/>
          <a:chExt cx="0" cy="0"/>
        </a:xfrm>
      </p:grpSpPr>
      <p:sp>
        <p:nvSpPr>
          <p:cNvPr id="14" name="Shape 14"/>
          <p:cNvSpPr txBox="1"/>
          <p:nvPr>
            <p:ph type="title"/>
          </p:nvPr>
        </p:nvSpPr>
        <p:spPr>
          <a:xfrm>
            <a:off x="28970" y="625077"/>
            <a:ext cx="24384000" cy="3036093"/>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1pPr>
            <a:lvl2pPr indent="228600" lvl="1"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2pPr>
            <a:lvl3pPr indent="457200" lvl="2"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3pPr>
            <a:lvl4pPr indent="685800" lvl="3"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4pPr>
            <a:lvl5pPr indent="914400" lvl="4"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5pPr>
            <a:lvl6pPr indent="1143000" lvl="5"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6pPr>
            <a:lvl7pPr indent="1371600" lvl="6"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7pPr>
            <a:lvl8pPr indent="1600200" lvl="7"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8pPr>
            <a:lvl9pPr indent="1828800" lvl="8"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9pPr>
          </a:lstStyle>
          <a:p/>
        </p:txBody>
      </p:sp>
      <p:sp>
        <p:nvSpPr>
          <p:cNvPr id="15" name="Shape 15"/>
          <p:cNvSpPr txBox="1"/>
          <p:nvPr>
            <p:ph idx="1" type="body"/>
          </p:nvPr>
        </p:nvSpPr>
        <p:spPr>
          <a:xfrm>
            <a:off x="1497904" y="3661171"/>
            <a:ext cx="20933867" cy="8840392"/>
          </a:xfrm>
          <a:prstGeom prst="rect">
            <a:avLst/>
          </a:prstGeom>
          <a:noFill/>
          <a:ln>
            <a:noFill/>
          </a:ln>
        </p:spPr>
        <p:txBody>
          <a:bodyPr anchorCtr="0" anchor="ctr" bIns="91425" lIns="91425" rIns="91425" tIns="91425"/>
          <a:lstStyle>
            <a:lvl1pPr indent="-379236" lvl="0" marL="617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1pPr>
            <a:lvl2pPr indent="-379235" lvl="1" marL="1061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2pPr>
            <a:lvl3pPr indent="-379235" lvl="2" marL="1506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3pPr>
            <a:lvl4pPr indent="-379235" lvl="3" marL="1950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4pPr>
            <a:lvl5pPr indent="-379235" lvl="4" marL="2395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16" name="Shape 16"/>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Quote">
    <p:spTree>
      <p:nvGrpSpPr>
        <p:cNvPr id="54" name="Shape 54"/>
        <p:cNvGrpSpPr/>
        <p:nvPr/>
      </p:nvGrpSpPr>
      <p:grpSpPr>
        <a:xfrm>
          <a:off x="0" y="0"/>
          <a:ext cx="0" cy="0"/>
          <a:chOff x="0" y="0"/>
          <a:chExt cx="0" cy="0"/>
        </a:xfrm>
      </p:grpSpPr>
      <p:sp>
        <p:nvSpPr>
          <p:cNvPr id="55" name="Shape 55"/>
          <p:cNvSpPr txBox="1"/>
          <p:nvPr>
            <p:ph idx="1" type="body"/>
          </p:nvPr>
        </p:nvSpPr>
        <p:spPr>
          <a:xfrm>
            <a:off x="4833937" y="8947546"/>
            <a:ext cx="14716126" cy="660797"/>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rgbClr val="929292"/>
              </a:buClr>
              <a:buFont typeface="Arial"/>
              <a:buNone/>
              <a:defRPr b="0" i="0" sz="2800" u="none" cap="none" strike="noStrike">
                <a:solidFill>
                  <a:srgbClr val="929292"/>
                </a:solidFill>
                <a:latin typeface="Arial"/>
                <a:ea typeface="Arial"/>
                <a:cs typeface="Arial"/>
                <a:sym typeface="Arial"/>
              </a:defRPr>
            </a:lvl1pPr>
            <a:lvl2pPr indent="-379235" lvl="1" marL="1061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2pPr>
            <a:lvl3pPr indent="-379235" lvl="2" marL="1506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3pPr>
            <a:lvl4pPr indent="-379235" lvl="3" marL="1950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4pPr>
            <a:lvl5pPr indent="-379235" lvl="4" marL="2395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56" name="Shape 56"/>
          <p:cNvSpPr txBox="1"/>
          <p:nvPr>
            <p:ph idx="2" type="body"/>
          </p:nvPr>
        </p:nvSpPr>
        <p:spPr>
          <a:xfrm>
            <a:off x="4833937" y="6000353"/>
            <a:ext cx="14716126" cy="9652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000000"/>
              </a:buClr>
              <a:buFont typeface="Helvetica Neue"/>
              <a:buNone/>
              <a:defRPr b="0" i="0" sz="52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2pPr>
            <a:lvl3pPr indent="-379235" lvl="2" marL="1506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3pPr>
            <a:lvl4pPr indent="-379235" lvl="3" marL="1950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4pPr>
            <a:lvl5pPr indent="-379235" lvl="4" marL="2395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57" name="Shape 57"/>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Photo">
    <p:spTree>
      <p:nvGrpSpPr>
        <p:cNvPr id="58" name="Shape 58"/>
        <p:cNvGrpSpPr/>
        <p:nvPr/>
      </p:nvGrpSpPr>
      <p:grpSpPr>
        <a:xfrm>
          <a:off x="0" y="0"/>
          <a:ext cx="0" cy="0"/>
          <a:chOff x="0" y="0"/>
          <a:chExt cx="0" cy="0"/>
        </a:xfrm>
      </p:grpSpPr>
      <p:sp>
        <p:nvSpPr>
          <p:cNvPr id="59" name="Shape 59"/>
          <p:cNvSpPr/>
          <p:nvPr>
            <p:ph idx="2" type="pic"/>
          </p:nvPr>
        </p:nvSpPr>
        <p:spPr>
          <a:xfrm>
            <a:off x="3048000" y="0"/>
            <a:ext cx="18288000" cy="13716000"/>
          </a:xfrm>
          <a:prstGeom prst="rect">
            <a:avLst/>
          </a:prstGeom>
          <a:noFill/>
          <a:ln>
            <a:noFill/>
          </a:ln>
        </p:spPr>
        <p:txBody>
          <a:bodyPr anchorCtr="0" anchor="t" bIns="91425" lIns="91425" rIns="91425" tIns="91425"/>
          <a:lstStyle>
            <a:lvl1pPr indent="-379236" lvl="0" marL="617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1pPr>
            <a:lvl2pPr indent="-379235" lvl="1" marL="1061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2pPr>
            <a:lvl3pPr indent="-379235" lvl="2" marL="1506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3pPr>
            <a:lvl4pPr indent="-379235" lvl="3" marL="1950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4pPr>
            <a:lvl5pPr indent="-379235" lvl="4" marL="2395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60" name="Shape 60"/>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lank">
    <p:spTree>
      <p:nvGrpSpPr>
        <p:cNvPr id="61" name="Shape 61"/>
        <p:cNvGrpSpPr/>
        <p:nvPr/>
      </p:nvGrpSpPr>
      <p:grpSpPr>
        <a:xfrm>
          <a:off x="0" y="0"/>
          <a:ext cx="0" cy="0"/>
          <a:chOff x="0" y="0"/>
          <a:chExt cx="0" cy="0"/>
        </a:xfrm>
      </p:grpSpPr>
      <p:sp>
        <p:nvSpPr>
          <p:cNvPr id="62" name="Shape 62"/>
          <p:cNvSpPr/>
          <p:nvPr/>
        </p:nvSpPr>
        <p:spPr>
          <a:xfrm>
            <a:off x="3130975" y="11753453"/>
            <a:ext cx="3845636" cy="625475"/>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929292"/>
              </a:buClr>
              <a:buSzPct val="25000"/>
              <a:buFont typeface="Arial"/>
              <a:buNone/>
            </a:pPr>
            <a:r>
              <a:rPr b="0" i="0" lang="en-US" sz="2800" u="none" cap="none" strike="noStrike">
                <a:solidFill>
                  <a:srgbClr val="929292"/>
                </a:solidFill>
                <a:latin typeface="Arial"/>
                <a:ea typeface="Arial"/>
                <a:cs typeface="Arial"/>
                <a:sym typeface="Arial"/>
              </a:rPr>
              <a:t>DevOpsDC - May 2016</a:t>
            </a:r>
          </a:p>
        </p:txBody>
      </p:sp>
      <p:pic>
        <p:nvPicPr>
          <p:cNvPr id="63" name="Shape 63"/>
          <p:cNvPicPr preferRelativeResize="0"/>
          <p:nvPr/>
        </p:nvPicPr>
        <p:blipFill rotWithShape="1">
          <a:blip r:embed="rId2">
            <a:alphaModFix/>
          </a:blip>
          <a:srcRect b="0" l="0" r="0" t="0"/>
          <a:stretch/>
        </p:blipFill>
        <p:spPr>
          <a:xfrm>
            <a:off x="18287590" y="11659052"/>
            <a:ext cx="814276" cy="814276"/>
          </a:xfrm>
          <a:prstGeom prst="rect">
            <a:avLst/>
          </a:prstGeom>
          <a:noFill/>
          <a:ln>
            <a:noFill/>
          </a:ln>
        </p:spPr>
      </p:pic>
      <p:sp>
        <p:nvSpPr>
          <p:cNvPr id="64" name="Shape 64"/>
          <p:cNvSpPr/>
          <p:nvPr/>
        </p:nvSpPr>
        <p:spPr>
          <a:xfrm>
            <a:off x="19001187" y="11753453"/>
            <a:ext cx="2251838" cy="625475"/>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929292"/>
              </a:buClr>
              <a:buSzPct val="25000"/>
              <a:buFont typeface="Arial"/>
              <a:buNone/>
            </a:pPr>
            <a:r>
              <a:rPr b="0" i="0" lang="en-US" sz="2800" u="none" cap="none" strike="noStrike">
                <a:solidFill>
                  <a:srgbClr val="929292"/>
                </a:solidFill>
                <a:latin typeface="Arial"/>
                <a:ea typeface="Arial"/>
                <a:cs typeface="Arial"/>
                <a:sym typeface="Arial"/>
              </a:rPr>
              <a:t>@DevOpsDC</a:t>
            </a:r>
          </a:p>
        </p:txBody>
      </p:sp>
      <p:sp>
        <p:nvSpPr>
          <p:cNvPr id="65" name="Shape 65"/>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 Top">
    <p:spTree>
      <p:nvGrpSpPr>
        <p:cNvPr id="17" name="Shape 17"/>
        <p:cNvGrpSpPr/>
        <p:nvPr/>
      </p:nvGrpSpPr>
      <p:grpSpPr>
        <a:xfrm>
          <a:off x="0" y="0"/>
          <a:ext cx="0" cy="0"/>
          <a:chOff x="0" y="0"/>
          <a:chExt cx="0" cy="0"/>
        </a:xfrm>
      </p:grpSpPr>
      <p:sp>
        <p:nvSpPr>
          <p:cNvPr id="18" name="Shape 18"/>
          <p:cNvSpPr/>
          <p:nvPr/>
        </p:nvSpPr>
        <p:spPr>
          <a:xfrm>
            <a:off x="-3770" y="1017983"/>
            <a:ext cx="24509711" cy="2250281"/>
          </a:xfrm>
          <a:prstGeom prst="rect">
            <a:avLst/>
          </a:prstGeom>
          <a:gradFill>
            <a:gsLst>
              <a:gs pos="0">
                <a:srgbClr val="EF9317"/>
              </a:gs>
              <a:gs pos="100000">
                <a:schemeClr val="accent4"/>
              </a:gs>
            </a:gsLst>
            <a:lin ang="5400000" scaled="0"/>
          </a:gradFill>
          <a:ln>
            <a:noFill/>
          </a:ln>
          <a:effectLst>
            <a:outerShdw blurRad="50799" rotWithShape="0" dir="5400000" dist="25400">
              <a:srgbClr val="000000">
                <a:alpha val="49803"/>
              </a:srgbClr>
            </a:outerShdw>
          </a:effectLst>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9" name="Shape 19"/>
          <p:cNvSpPr txBox="1"/>
          <p:nvPr>
            <p:ph type="title"/>
          </p:nvPr>
        </p:nvSpPr>
        <p:spPr>
          <a:xfrm>
            <a:off x="-34825" y="625077"/>
            <a:ext cx="24384000" cy="3036093"/>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1pPr>
            <a:lvl2pPr indent="228600" lvl="1"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2pPr>
            <a:lvl3pPr indent="457200" lvl="2"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3pPr>
            <a:lvl4pPr indent="685800" lvl="3"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4pPr>
            <a:lvl5pPr indent="914400" lvl="4"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5pPr>
            <a:lvl6pPr indent="1143000" lvl="5"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6pPr>
            <a:lvl7pPr indent="1371600" lvl="6"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7pPr>
            <a:lvl8pPr indent="1600200" lvl="7"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8pPr>
            <a:lvl9pPr indent="1828800" lvl="8"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9pPr>
          </a:lstStyle>
          <a:p/>
        </p:txBody>
      </p:sp>
      <p:sp>
        <p:nvSpPr>
          <p:cNvPr id="20" name="Shape 20"/>
          <p:cNvSpPr/>
          <p:nvPr/>
        </p:nvSpPr>
        <p:spPr>
          <a:xfrm>
            <a:off x="2951541" y="12223353"/>
            <a:ext cx="4299382" cy="625475"/>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929292"/>
              </a:buClr>
              <a:buSzPct val="25000"/>
              <a:buFont typeface="Arial"/>
              <a:buNone/>
            </a:pPr>
            <a:r>
              <a:rPr b="0" i="0" lang="en-US" sz="2800" u="none" cap="none" strike="noStrike">
                <a:solidFill>
                  <a:srgbClr val="929292"/>
                </a:solidFill>
                <a:latin typeface="Arial"/>
                <a:ea typeface="Arial"/>
                <a:cs typeface="Arial"/>
                <a:sym typeface="Arial"/>
              </a:rPr>
              <a:t>DevOpsDC - August 2016</a:t>
            </a:r>
          </a:p>
        </p:txBody>
      </p:sp>
      <p:pic>
        <p:nvPicPr>
          <p:cNvPr id="21" name="Shape 21"/>
          <p:cNvPicPr preferRelativeResize="0"/>
          <p:nvPr/>
        </p:nvPicPr>
        <p:blipFill rotWithShape="1">
          <a:blip r:embed="rId2">
            <a:alphaModFix/>
          </a:blip>
          <a:srcRect b="0" l="0" r="0" t="0"/>
          <a:stretch/>
        </p:blipFill>
        <p:spPr>
          <a:xfrm>
            <a:off x="18335029" y="12128952"/>
            <a:ext cx="814276" cy="814276"/>
          </a:xfrm>
          <a:prstGeom prst="rect">
            <a:avLst/>
          </a:prstGeom>
          <a:noFill/>
          <a:ln>
            <a:noFill/>
          </a:ln>
        </p:spPr>
      </p:pic>
      <p:sp>
        <p:nvSpPr>
          <p:cNvPr id="22" name="Shape 22"/>
          <p:cNvSpPr/>
          <p:nvPr/>
        </p:nvSpPr>
        <p:spPr>
          <a:xfrm>
            <a:off x="19048624" y="12223350"/>
            <a:ext cx="3236100" cy="625500"/>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929292"/>
              </a:buClr>
              <a:buSzPct val="25000"/>
              <a:buFont typeface="Arial"/>
              <a:buNone/>
            </a:pPr>
            <a:r>
              <a:rPr b="0" i="0" lang="en-US" sz="2800" u="none" cap="none" strike="noStrike">
                <a:solidFill>
                  <a:srgbClr val="929292"/>
                </a:solidFill>
                <a:latin typeface="Arial"/>
                <a:ea typeface="Arial"/>
                <a:cs typeface="Arial"/>
                <a:sym typeface="Arial"/>
              </a:rPr>
              <a:t>@DevOpsDC</a:t>
            </a:r>
          </a:p>
        </p:txBody>
      </p:sp>
      <p:sp>
        <p:nvSpPr>
          <p:cNvPr id="23" name="Shape 23"/>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amp; Subtitle">
    <p:spTree>
      <p:nvGrpSpPr>
        <p:cNvPr id="24" name="Shape 24"/>
        <p:cNvGrpSpPr/>
        <p:nvPr/>
      </p:nvGrpSpPr>
      <p:grpSpPr>
        <a:xfrm>
          <a:off x="0" y="0"/>
          <a:ext cx="0" cy="0"/>
          <a:chOff x="0" y="0"/>
          <a:chExt cx="0" cy="0"/>
        </a:xfrm>
      </p:grpSpPr>
      <p:sp>
        <p:nvSpPr>
          <p:cNvPr id="25" name="Shape 25"/>
          <p:cNvSpPr txBox="1"/>
          <p:nvPr>
            <p:ph type="title"/>
          </p:nvPr>
        </p:nvSpPr>
        <p:spPr>
          <a:xfrm>
            <a:off x="4833937" y="2303858"/>
            <a:ext cx="14716126" cy="4643438"/>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2pPr>
            <a:lvl3pPr indent="457200" lvl="2"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3pPr>
            <a:lvl4pPr indent="685800" lvl="3"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4pPr>
            <a:lvl5pPr indent="914400" lvl="4"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5pPr>
            <a:lvl6pPr indent="1143000" lvl="5"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6pPr>
            <a:lvl7pPr indent="1371600" lvl="6"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7pPr>
            <a:lvl8pPr indent="1600200" lvl="7"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8pPr>
            <a:lvl9pPr indent="1828800" lvl="8"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9pPr>
          </a:lstStyle>
          <a:p/>
        </p:txBody>
      </p:sp>
      <p:sp>
        <p:nvSpPr>
          <p:cNvPr id="26" name="Shape 26"/>
          <p:cNvSpPr txBox="1"/>
          <p:nvPr>
            <p:ph idx="1" type="body"/>
          </p:nvPr>
        </p:nvSpPr>
        <p:spPr>
          <a:xfrm>
            <a:off x="4833937" y="7072311"/>
            <a:ext cx="14716126" cy="1589484"/>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27" name="Shape 27"/>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Photo - Horizontal">
    <p:spTree>
      <p:nvGrpSpPr>
        <p:cNvPr id="28" name="Shape 28"/>
        <p:cNvGrpSpPr/>
        <p:nvPr/>
      </p:nvGrpSpPr>
      <p:grpSpPr>
        <a:xfrm>
          <a:off x="0" y="0"/>
          <a:ext cx="0" cy="0"/>
          <a:chOff x="0" y="0"/>
          <a:chExt cx="0" cy="0"/>
        </a:xfrm>
      </p:grpSpPr>
      <p:sp>
        <p:nvSpPr>
          <p:cNvPr id="29" name="Shape 29"/>
          <p:cNvSpPr/>
          <p:nvPr>
            <p:ph idx="2" type="pic"/>
          </p:nvPr>
        </p:nvSpPr>
        <p:spPr>
          <a:xfrm>
            <a:off x="5307210" y="892967"/>
            <a:ext cx="13751719" cy="8322469"/>
          </a:xfrm>
          <a:prstGeom prst="rect">
            <a:avLst/>
          </a:prstGeom>
          <a:noFill/>
          <a:ln>
            <a:noFill/>
          </a:ln>
        </p:spPr>
        <p:txBody>
          <a:bodyPr anchorCtr="0" anchor="t" bIns="91425" lIns="91425" rIns="91425" tIns="91425"/>
          <a:lstStyle>
            <a:lvl1pPr indent="-379236" lvl="0" marL="617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1pPr>
            <a:lvl2pPr indent="-379235" lvl="1" marL="1061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2pPr>
            <a:lvl3pPr indent="-379235" lvl="2" marL="1506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3pPr>
            <a:lvl4pPr indent="-379235" lvl="3" marL="1950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4pPr>
            <a:lvl5pPr indent="-379235" lvl="4" marL="2395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30" name="Shape 30"/>
          <p:cNvSpPr txBox="1"/>
          <p:nvPr>
            <p:ph type="title"/>
          </p:nvPr>
        </p:nvSpPr>
        <p:spPr>
          <a:xfrm>
            <a:off x="4833937" y="9447609"/>
            <a:ext cx="14716126" cy="2000250"/>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2pPr>
            <a:lvl3pPr indent="457200" lvl="2"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3pPr>
            <a:lvl4pPr indent="685800" lvl="3"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4pPr>
            <a:lvl5pPr indent="914400" lvl="4"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5pPr>
            <a:lvl6pPr indent="1143000" lvl="5"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6pPr>
            <a:lvl7pPr indent="1371600" lvl="6"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7pPr>
            <a:lvl8pPr indent="1600200" lvl="7"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8pPr>
            <a:lvl9pPr indent="1828800" lvl="8"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9pPr>
          </a:lstStyle>
          <a:p/>
        </p:txBody>
      </p:sp>
      <p:sp>
        <p:nvSpPr>
          <p:cNvPr id="31" name="Shape 31"/>
          <p:cNvSpPr txBox="1"/>
          <p:nvPr>
            <p:ph idx="1" type="body"/>
          </p:nvPr>
        </p:nvSpPr>
        <p:spPr>
          <a:xfrm>
            <a:off x="4833937" y="11519296"/>
            <a:ext cx="14716126" cy="1589486"/>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32" name="Shape 32"/>
          <p:cNvSpPr txBox="1"/>
          <p:nvPr>
            <p:ph idx="12" type="sldNum"/>
          </p:nvPr>
        </p:nvSpPr>
        <p:spPr>
          <a:xfrm>
            <a:off x="11935814" y="13001625"/>
            <a:ext cx="494513" cy="511174"/>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 Center">
    <p:spTree>
      <p:nvGrpSpPr>
        <p:cNvPr id="33" name="Shape 33"/>
        <p:cNvGrpSpPr/>
        <p:nvPr/>
      </p:nvGrpSpPr>
      <p:grpSpPr>
        <a:xfrm>
          <a:off x="0" y="0"/>
          <a:ext cx="0" cy="0"/>
          <a:chOff x="0" y="0"/>
          <a:chExt cx="0" cy="0"/>
        </a:xfrm>
      </p:grpSpPr>
      <p:sp>
        <p:nvSpPr>
          <p:cNvPr id="34" name="Shape 34"/>
          <p:cNvSpPr txBox="1"/>
          <p:nvPr>
            <p:ph type="title"/>
          </p:nvPr>
        </p:nvSpPr>
        <p:spPr>
          <a:xfrm>
            <a:off x="4833937" y="4536280"/>
            <a:ext cx="14716126" cy="464343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2pPr>
            <a:lvl3pPr indent="457200" lvl="2"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3pPr>
            <a:lvl4pPr indent="685800" lvl="3"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4pPr>
            <a:lvl5pPr indent="914400" lvl="4"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5pPr>
            <a:lvl6pPr indent="1143000" lvl="5"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6pPr>
            <a:lvl7pPr indent="1371600" lvl="6"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7pPr>
            <a:lvl8pPr indent="1600200" lvl="7"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8pPr>
            <a:lvl9pPr indent="1828800" lvl="8"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9pPr>
          </a:lstStyle>
          <a:p/>
        </p:txBody>
      </p:sp>
      <p:sp>
        <p:nvSpPr>
          <p:cNvPr id="35" name="Shape 35"/>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Photo - Vertical">
    <p:spTree>
      <p:nvGrpSpPr>
        <p:cNvPr id="36" name="Shape 36"/>
        <p:cNvGrpSpPr/>
        <p:nvPr/>
      </p:nvGrpSpPr>
      <p:grpSpPr>
        <a:xfrm>
          <a:off x="0" y="0"/>
          <a:ext cx="0" cy="0"/>
          <a:chOff x="0" y="0"/>
          <a:chExt cx="0" cy="0"/>
        </a:xfrm>
      </p:grpSpPr>
      <p:sp>
        <p:nvSpPr>
          <p:cNvPr id="37" name="Shape 37"/>
          <p:cNvSpPr/>
          <p:nvPr>
            <p:ph idx="2" type="pic"/>
          </p:nvPr>
        </p:nvSpPr>
        <p:spPr>
          <a:xfrm>
            <a:off x="12495609" y="892967"/>
            <a:ext cx="7500937" cy="11572875"/>
          </a:xfrm>
          <a:prstGeom prst="rect">
            <a:avLst/>
          </a:prstGeom>
          <a:noFill/>
          <a:ln>
            <a:noFill/>
          </a:ln>
        </p:spPr>
        <p:txBody>
          <a:bodyPr anchorCtr="0" anchor="t" bIns="91425" lIns="91425" rIns="91425" tIns="91425"/>
          <a:lstStyle>
            <a:lvl1pPr indent="-379236" lvl="0" marL="617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1pPr>
            <a:lvl2pPr indent="-379235" lvl="1" marL="1061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2pPr>
            <a:lvl3pPr indent="-379235" lvl="2" marL="1506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3pPr>
            <a:lvl4pPr indent="-379235" lvl="3" marL="1950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4pPr>
            <a:lvl5pPr indent="-379235" lvl="4" marL="2395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38" name="Shape 38"/>
          <p:cNvSpPr txBox="1"/>
          <p:nvPr>
            <p:ph type="title"/>
          </p:nvPr>
        </p:nvSpPr>
        <p:spPr>
          <a:xfrm>
            <a:off x="4387453" y="892967"/>
            <a:ext cx="7500937" cy="5607844"/>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rgbClr val="000000"/>
              </a:buClr>
              <a:buFont typeface="Helvetica Neue"/>
              <a:buNone/>
              <a:defRPr b="0" i="0" sz="84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2pPr>
            <a:lvl3pPr indent="457200" lvl="2"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3pPr>
            <a:lvl4pPr indent="685800" lvl="3"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4pPr>
            <a:lvl5pPr indent="914400" lvl="4"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5pPr>
            <a:lvl6pPr indent="1143000" lvl="5"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6pPr>
            <a:lvl7pPr indent="1371600" lvl="6"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7pPr>
            <a:lvl8pPr indent="1600200" lvl="7"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8pPr>
            <a:lvl9pPr indent="1828800" lvl="8"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9pPr>
          </a:lstStyle>
          <a:p/>
        </p:txBody>
      </p:sp>
      <p:sp>
        <p:nvSpPr>
          <p:cNvPr id="39" name="Shape 39"/>
          <p:cNvSpPr txBox="1"/>
          <p:nvPr>
            <p:ph idx="1" type="body"/>
          </p:nvPr>
        </p:nvSpPr>
        <p:spPr>
          <a:xfrm>
            <a:off x="4387453" y="6697264"/>
            <a:ext cx="7500937" cy="5768579"/>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2pPr>
            <a:lvl3pPr indent="457200" lvl="2"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3pPr>
            <a:lvl4pPr indent="685800" lvl="3"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4pPr>
            <a:lvl5pPr indent="914400" lvl="4" marL="0" marR="0" rtl="0" algn="ctr">
              <a:lnSpc>
                <a:spcPct val="100000"/>
              </a:lnSpc>
              <a:spcBef>
                <a:spcPts val="0"/>
              </a:spcBef>
              <a:spcAft>
                <a:spcPts val="0"/>
              </a:spcAft>
              <a:buClr>
                <a:srgbClr val="000000"/>
              </a:buClr>
              <a:buFont typeface="Helvetica Neue"/>
              <a:buNone/>
              <a:defRPr b="0" i="0" sz="44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40" name="Shape 40"/>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Bullets &amp; Photo">
    <p:spTree>
      <p:nvGrpSpPr>
        <p:cNvPr id="41" name="Shape 41"/>
        <p:cNvGrpSpPr/>
        <p:nvPr/>
      </p:nvGrpSpPr>
      <p:grpSpPr>
        <a:xfrm>
          <a:off x="0" y="0"/>
          <a:ext cx="0" cy="0"/>
          <a:chOff x="0" y="0"/>
          <a:chExt cx="0" cy="0"/>
        </a:xfrm>
      </p:grpSpPr>
      <p:sp>
        <p:nvSpPr>
          <p:cNvPr id="42" name="Shape 42"/>
          <p:cNvSpPr/>
          <p:nvPr>
            <p:ph idx="2" type="pic"/>
          </p:nvPr>
        </p:nvSpPr>
        <p:spPr>
          <a:xfrm>
            <a:off x="12495609" y="3661171"/>
            <a:ext cx="7500937" cy="8840392"/>
          </a:xfrm>
          <a:prstGeom prst="rect">
            <a:avLst/>
          </a:prstGeom>
          <a:noFill/>
          <a:ln>
            <a:noFill/>
          </a:ln>
        </p:spPr>
        <p:txBody>
          <a:bodyPr anchorCtr="0" anchor="t" bIns="91425" lIns="91425" rIns="91425" tIns="91425"/>
          <a:lstStyle>
            <a:lvl1pPr indent="-379236" lvl="0" marL="617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1pPr>
            <a:lvl2pPr indent="-379235" lvl="1" marL="1061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2pPr>
            <a:lvl3pPr indent="-379235" lvl="2" marL="1506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3pPr>
            <a:lvl4pPr indent="-379235" lvl="3" marL="1950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4pPr>
            <a:lvl5pPr indent="-379235" lvl="4" marL="2395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43" name="Shape 43"/>
          <p:cNvSpPr txBox="1"/>
          <p:nvPr>
            <p:ph type="title"/>
          </p:nvPr>
        </p:nvSpPr>
        <p:spPr>
          <a:xfrm>
            <a:off x="4387453" y="625077"/>
            <a:ext cx="15609094" cy="3036093"/>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000000"/>
              </a:buClr>
              <a:buFont typeface="Helvetica Neue"/>
              <a:buNone/>
              <a:defRPr b="0" i="0" sz="11200" u="none" cap="none" strike="noStrike">
                <a:solidFill>
                  <a:srgbClr val="000000"/>
                </a:solidFill>
                <a:latin typeface="Helvetica Neue"/>
                <a:ea typeface="Helvetica Neue"/>
                <a:cs typeface="Helvetica Neue"/>
                <a:sym typeface="Helvetica Neue"/>
              </a:defRPr>
            </a:lvl1pPr>
            <a:lvl2pPr indent="228600" lvl="1"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2pPr>
            <a:lvl3pPr indent="457200" lvl="2"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3pPr>
            <a:lvl4pPr indent="685800" lvl="3"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4pPr>
            <a:lvl5pPr indent="914400" lvl="4"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5pPr>
            <a:lvl6pPr indent="1143000" lvl="5"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6pPr>
            <a:lvl7pPr indent="1371600" lvl="6"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7pPr>
            <a:lvl8pPr indent="1600200" lvl="7"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8pPr>
            <a:lvl9pPr indent="1828800" lvl="8"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9pPr>
          </a:lstStyle>
          <a:p/>
        </p:txBody>
      </p:sp>
      <p:sp>
        <p:nvSpPr>
          <p:cNvPr id="44" name="Shape 44"/>
          <p:cNvSpPr txBox="1"/>
          <p:nvPr>
            <p:ph idx="1" type="body"/>
          </p:nvPr>
        </p:nvSpPr>
        <p:spPr>
          <a:xfrm>
            <a:off x="4387453" y="3661171"/>
            <a:ext cx="7500937" cy="8840392"/>
          </a:xfrm>
          <a:prstGeom prst="rect">
            <a:avLst/>
          </a:prstGeom>
          <a:noFill/>
          <a:ln>
            <a:noFill/>
          </a:ln>
        </p:spPr>
        <p:txBody>
          <a:bodyPr anchorCtr="0" anchor="ctr" bIns="91425" lIns="91425" rIns="91425" tIns="91425"/>
          <a:lstStyle>
            <a:lvl1pPr indent="-284389" lvl="0" marL="465364" marR="0" rtl="0" algn="l">
              <a:lnSpc>
                <a:spcPct val="100000"/>
              </a:lnSpc>
              <a:spcBef>
                <a:spcPts val="4500"/>
              </a:spcBef>
              <a:spcAft>
                <a:spcPts val="0"/>
              </a:spcAft>
              <a:buClr>
                <a:srgbClr val="000000"/>
              </a:buClr>
              <a:buSzPct val="75000"/>
              <a:buFont typeface="Helvetica Neue"/>
              <a:buChar char="•"/>
              <a:defRPr b="0" i="0" sz="3800" u="none" cap="none" strike="noStrike">
                <a:solidFill>
                  <a:srgbClr val="000000"/>
                </a:solidFill>
                <a:latin typeface="Helvetica Neue"/>
                <a:ea typeface="Helvetica Neue"/>
                <a:cs typeface="Helvetica Neue"/>
                <a:sym typeface="Helvetica Neue"/>
              </a:defRPr>
            </a:lvl1pPr>
            <a:lvl2pPr indent="-284389" lvl="1" marL="808264" marR="0" rtl="0" algn="l">
              <a:lnSpc>
                <a:spcPct val="100000"/>
              </a:lnSpc>
              <a:spcBef>
                <a:spcPts val="4500"/>
              </a:spcBef>
              <a:spcAft>
                <a:spcPts val="0"/>
              </a:spcAft>
              <a:buClr>
                <a:srgbClr val="000000"/>
              </a:buClr>
              <a:buSzPct val="75000"/>
              <a:buFont typeface="Helvetica Neue"/>
              <a:buChar char="•"/>
              <a:defRPr b="0" i="0" sz="3800" u="none" cap="none" strike="noStrike">
                <a:solidFill>
                  <a:srgbClr val="000000"/>
                </a:solidFill>
                <a:latin typeface="Helvetica Neue"/>
                <a:ea typeface="Helvetica Neue"/>
                <a:cs typeface="Helvetica Neue"/>
                <a:sym typeface="Helvetica Neue"/>
              </a:defRPr>
            </a:lvl2pPr>
            <a:lvl3pPr indent="-284389" lvl="2" marL="1151164" marR="0" rtl="0" algn="l">
              <a:lnSpc>
                <a:spcPct val="100000"/>
              </a:lnSpc>
              <a:spcBef>
                <a:spcPts val="4500"/>
              </a:spcBef>
              <a:spcAft>
                <a:spcPts val="0"/>
              </a:spcAft>
              <a:buClr>
                <a:srgbClr val="000000"/>
              </a:buClr>
              <a:buSzPct val="75000"/>
              <a:buFont typeface="Helvetica Neue"/>
              <a:buChar char="•"/>
              <a:defRPr b="0" i="0" sz="3800" u="none" cap="none" strike="noStrike">
                <a:solidFill>
                  <a:srgbClr val="000000"/>
                </a:solidFill>
                <a:latin typeface="Helvetica Neue"/>
                <a:ea typeface="Helvetica Neue"/>
                <a:cs typeface="Helvetica Neue"/>
                <a:sym typeface="Helvetica Neue"/>
              </a:defRPr>
            </a:lvl3pPr>
            <a:lvl4pPr indent="-284389" lvl="3" marL="1494064" marR="0" rtl="0" algn="l">
              <a:lnSpc>
                <a:spcPct val="100000"/>
              </a:lnSpc>
              <a:spcBef>
                <a:spcPts val="4500"/>
              </a:spcBef>
              <a:spcAft>
                <a:spcPts val="0"/>
              </a:spcAft>
              <a:buClr>
                <a:srgbClr val="000000"/>
              </a:buClr>
              <a:buSzPct val="75000"/>
              <a:buFont typeface="Helvetica Neue"/>
              <a:buChar char="•"/>
              <a:defRPr b="0" i="0" sz="3800" u="none" cap="none" strike="noStrike">
                <a:solidFill>
                  <a:srgbClr val="000000"/>
                </a:solidFill>
                <a:latin typeface="Helvetica Neue"/>
                <a:ea typeface="Helvetica Neue"/>
                <a:cs typeface="Helvetica Neue"/>
                <a:sym typeface="Helvetica Neue"/>
              </a:defRPr>
            </a:lvl4pPr>
            <a:lvl5pPr indent="-284389" lvl="4" marL="1836964" marR="0" rtl="0" algn="l">
              <a:lnSpc>
                <a:spcPct val="100000"/>
              </a:lnSpc>
              <a:spcBef>
                <a:spcPts val="4500"/>
              </a:spcBef>
              <a:spcAft>
                <a:spcPts val="0"/>
              </a:spcAft>
              <a:buClr>
                <a:srgbClr val="000000"/>
              </a:buClr>
              <a:buSzPct val="75000"/>
              <a:buFont typeface="Helvetica Neue"/>
              <a:buChar char="•"/>
              <a:defRPr b="0" i="0" sz="38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45" name="Shape 45"/>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ullets">
    <p:spTree>
      <p:nvGrpSpPr>
        <p:cNvPr id="46" name="Shape 46"/>
        <p:cNvGrpSpPr/>
        <p:nvPr/>
      </p:nvGrpSpPr>
      <p:grpSpPr>
        <a:xfrm>
          <a:off x="0" y="0"/>
          <a:ext cx="0" cy="0"/>
          <a:chOff x="0" y="0"/>
          <a:chExt cx="0" cy="0"/>
        </a:xfrm>
      </p:grpSpPr>
      <p:sp>
        <p:nvSpPr>
          <p:cNvPr id="47" name="Shape 47"/>
          <p:cNvSpPr txBox="1"/>
          <p:nvPr>
            <p:ph idx="1" type="body"/>
          </p:nvPr>
        </p:nvSpPr>
        <p:spPr>
          <a:xfrm>
            <a:off x="4387453" y="1785936"/>
            <a:ext cx="15609094" cy="10144125"/>
          </a:xfrm>
          <a:prstGeom prst="rect">
            <a:avLst/>
          </a:prstGeom>
          <a:noFill/>
          <a:ln>
            <a:noFill/>
          </a:ln>
        </p:spPr>
        <p:txBody>
          <a:bodyPr anchorCtr="0" anchor="ctr" bIns="91425" lIns="91425" rIns="91425" tIns="91425"/>
          <a:lstStyle>
            <a:lvl1pPr indent="-379236" lvl="0" marL="617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1pPr>
            <a:lvl2pPr indent="-379235" lvl="1" marL="1061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2pPr>
            <a:lvl3pPr indent="-379235" lvl="2" marL="1506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3pPr>
            <a:lvl4pPr indent="-379235" lvl="3" marL="19508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4pPr>
            <a:lvl5pPr indent="-379235" lvl="4" marL="2395361" marR="0" rtl="0" algn="l">
              <a:lnSpc>
                <a:spcPct val="100000"/>
              </a:lnSpc>
              <a:spcBef>
                <a:spcPts val="5900"/>
              </a:spcBef>
              <a:spcAft>
                <a:spcPts val="0"/>
              </a:spcAft>
              <a:buClr>
                <a:srgbClr val="000000"/>
              </a:buClr>
              <a:buSzPct val="75000"/>
              <a:buFont typeface="Helvetica Neue"/>
              <a:buChar char="•"/>
              <a:defRPr b="0" i="0" sz="5000" u="none" cap="none" strike="noStrike">
                <a:solidFill>
                  <a:srgbClr val="000000"/>
                </a:solidFill>
                <a:latin typeface="Helvetica Neue"/>
                <a:ea typeface="Helvetica Neue"/>
                <a:cs typeface="Helvetica Neue"/>
                <a:sym typeface="Helvetica Neue"/>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48" name="Shape 48"/>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Photo - 3 Up">
    <p:spTree>
      <p:nvGrpSpPr>
        <p:cNvPr id="49" name="Shape 49"/>
        <p:cNvGrpSpPr/>
        <p:nvPr/>
      </p:nvGrpSpPr>
      <p:grpSpPr>
        <a:xfrm>
          <a:off x="0" y="0"/>
          <a:ext cx="0" cy="0"/>
          <a:chOff x="0" y="0"/>
          <a:chExt cx="0" cy="0"/>
        </a:xfrm>
      </p:grpSpPr>
      <p:sp>
        <p:nvSpPr>
          <p:cNvPr id="50" name="Shape 50"/>
          <p:cNvSpPr/>
          <p:nvPr>
            <p:ph idx="2" type="pic"/>
          </p:nvPr>
        </p:nvSpPr>
        <p:spPr>
          <a:xfrm>
            <a:off x="12495609" y="7161609"/>
            <a:ext cx="7500937" cy="5304234"/>
          </a:xfrm>
          <a:prstGeom prst="rect">
            <a:avLst/>
          </a:prstGeom>
          <a:noFill/>
          <a:ln>
            <a:noFill/>
          </a:ln>
        </p:spPr>
        <p:txBody>
          <a:bodyPr anchorCtr="0" anchor="t" bIns="91425" lIns="91425" rIns="91425" tIns="91425"/>
          <a:lstStyle>
            <a:lvl1pPr indent="-379236" lvl="0" marL="617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1pPr>
            <a:lvl2pPr indent="-379235" lvl="1" marL="1061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2pPr>
            <a:lvl3pPr indent="-379235" lvl="2" marL="1506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3pPr>
            <a:lvl4pPr indent="-379235" lvl="3" marL="1950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4pPr>
            <a:lvl5pPr indent="-379235" lvl="4" marL="2395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51" name="Shape 51"/>
          <p:cNvSpPr/>
          <p:nvPr>
            <p:ph idx="3" type="pic"/>
          </p:nvPr>
        </p:nvSpPr>
        <p:spPr>
          <a:xfrm>
            <a:off x="12504353" y="1250155"/>
            <a:ext cx="7500939" cy="5304234"/>
          </a:xfrm>
          <a:prstGeom prst="rect">
            <a:avLst/>
          </a:prstGeom>
          <a:noFill/>
          <a:ln>
            <a:noFill/>
          </a:ln>
        </p:spPr>
        <p:txBody>
          <a:bodyPr anchorCtr="0" anchor="t" bIns="91425" lIns="91425" rIns="91425" tIns="91425"/>
          <a:lstStyle>
            <a:lvl1pPr indent="-379236" lvl="0" marL="617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1pPr>
            <a:lvl2pPr indent="-379235" lvl="1" marL="1061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2pPr>
            <a:lvl3pPr indent="-379235" lvl="2" marL="1506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3pPr>
            <a:lvl4pPr indent="-379235" lvl="3" marL="1950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4pPr>
            <a:lvl5pPr indent="-379235" lvl="4" marL="2395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52" name="Shape 52"/>
          <p:cNvSpPr/>
          <p:nvPr>
            <p:ph idx="4" type="pic"/>
          </p:nvPr>
        </p:nvSpPr>
        <p:spPr>
          <a:xfrm>
            <a:off x="4387453" y="1250155"/>
            <a:ext cx="7500937" cy="11215687"/>
          </a:xfrm>
          <a:prstGeom prst="rect">
            <a:avLst/>
          </a:prstGeom>
          <a:noFill/>
          <a:ln>
            <a:noFill/>
          </a:ln>
        </p:spPr>
        <p:txBody>
          <a:bodyPr anchorCtr="0" anchor="t" bIns="91425" lIns="91425" rIns="91425" tIns="91425"/>
          <a:lstStyle>
            <a:lvl1pPr indent="-379236" lvl="0" marL="617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1pPr>
            <a:lvl2pPr indent="-379235" lvl="1" marL="1061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2pPr>
            <a:lvl3pPr indent="-379235" lvl="2" marL="1506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3pPr>
            <a:lvl4pPr indent="-379235" lvl="3" marL="1950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4pPr>
            <a:lvl5pPr indent="-379235" lvl="4" marL="2395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53" name="Shape 53"/>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00.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5" name="Shape 5"/>
        <p:cNvGrpSpPr/>
        <p:nvPr/>
      </p:nvGrpSpPr>
      <p:grpSpPr>
        <a:xfrm>
          <a:off x="0" y="0"/>
          <a:ext cx="0" cy="0"/>
          <a:chOff x="0" y="0"/>
          <a:chExt cx="0" cy="0"/>
        </a:xfrm>
      </p:grpSpPr>
      <p:sp>
        <p:nvSpPr>
          <p:cNvPr id="6" name="Shape 6"/>
          <p:cNvSpPr/>
          <p:nvPr/>
        </p:nvSpPr>
        <p:spPr>
          <a:xfrm>
            <a:off x="-56653" y="1017983"/>
            <a:ext cx="24497308" cy="2250281"/>
          </a:xfrm>
          <a:prstGeom prst="rect">
            <a:avLst/>
          </a:prstGeom>
          <a:gradFill>
            <a:gsLst>
              <a:gs pos="0">
                <a:srgbClr val="EF9317"/>
              </a:gs>
              <a:gs pos="100000">
                <a:schemeClr val="accent4"/>
              </a:gs>
            </a:gsLst>
            <a:lin ang="5400000" scaled="0"/>
          </a:gradFill>
          <a:ln>
            <a:noFill/>
          </a:ln>
          <a:effectLst>
            <a:outerShdw blurRad="50799" rotWithShape="0" dir="5400000" dist="25400">
              <a:srgbClr val="000000">
                <a:alpha val="49803"/>
              </a:srgbClr>
            </a:outerShdw>
          </a:effectLst>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7" name="Shape 7"/>
          <p:cNvSpPr txBox="1"/>
          <p:nvPr>
            <p:ph type="title"/>
          </p:nvPr>
        </p:nvSpPr>
        <p:spPr>
          <a:xfrm>
            <a:off x="28970" y="625077"/>
            <a:ext cx="24384000" cy="3036093"/>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1pPr>
            <a:lvl2pPr indent="228600" lvl="1"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2pPr>
            <a:lvl3pPr indent="457200" lvl="2"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3pPr>
            <a:lvl4pPr indent="685800" lvl="3"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4pPr>
            <a:lvl5pPr indent="914400" lvl="4"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5pPr>
            <a:lvl6pPr indent="1143000" lvl="5"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6pPr>
            <a:lvl7pPr indent="1371600" lvl="6"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7pPr>
            <a:lvl8pPr indent="1600200" lvl="7"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8pPr>
            <a:lvl9pPr indent="1828800" lvl="8" marL="0" marR="0" rtl="0" algn="ctr">
              <a:lnSpc>
                <a:spcPct val="100000"/>
              </a:lnSpc>
              <a:spcBef>
                <a:spcPts val="0"/>
              </a:spcBef>
              <a:spcAft>
                <a:spcPts val="0"/>
              </a:spcAft>
              <a:buClr>
                <a:srgbClr val="FFFFFF"/>
              </a:buClr>
              <a:buFont typeface="Arial"/>
              <a:buNone/>
              <a:defRPr b="0" i="0" sz="11200" u="none" cap="none" strike="noStrike">
                <a:solidFill>
                  <a:srgbClr val="FFFFFF"/>
                </a:solidFill>
                <a:latin typeface="Arial"/>
                <a:ea typeface="Arial"/>
                <a:cs typeface="Arial"/>
                <a:sym typeface="Arial"/>
              </a:defRPr>
            </a:lvl9pPr>
          </a:lstStyle>
          <a:p/>
        </p:txBody>
      </p:sp>
      <p:sp>
        <p:nvSpPr>
          <p:cNvPr id="8" name="Shape 8"/>
          <p:cNvSpPr txBox="1"/>
          <p:nvPr>
            <p:ph idx="1" type="body"/>
          </p:nvPr>
        </p:nvSpPr>
        <p:spPr>
          <a:xfrm>
            <a:off x="1497904" y="3661171"/>
            <a:ext cx="20933867" cy="8840392"/>
          </a:xfrm>
          <a:prstGeom prst="rect">
            <a:avLst/>
          </a:prstGeom>
          <a:noFill/>
          <a:ln>
            <a:noFill/>
          </a:ln>
        </p:spPr>
        <p:txBody>
          <a:bodyPr anchorCtr="0" anchor="ctr" bIns="91425" lIns="91425" rIns="91425" tIns="91425"/>
          <a:lstStyle>
            <a:lvl1pPr indent="-379236" lvl="0" marL="617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1pPr>
            <a:lvl2pPr indent="-379235" lvl="1" marL="1061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2pPr>
            <a:lvl3pPr indent="-379235" lvl="2" marL="1506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3pPr>
            <a:lvl4pPr indent="-379235" lvl="3" marL="1950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4pPr>
            <a:lvl5pPr indent="-379235" lvl="4" marL="2395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5pPr>
            <a:lvl6pPr indent="-379235" lvl="5" marL="2839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6pPr>
            <a:lvl7pPr indent="-379236" lvl="6" marL="3284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7pPr>
            <a:lvl8pPr indent="-379236" lvl="7" marL="37288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8pPr>
            <a:lvl9pPr indent="-379236" lvl="8" marL="4173361" marR="0" rtl="0" algn="l">
              <a:lnSpc>
                <a:spcPct val="100000"/>
              </a:lnSpc>
              <a:spcBef>
                <a:spcPts val="5900"/>
              </a:spcBef>
              <a:spcAft>
                <a:spcPts val="0"/>
              </a:spcAft>
              <a:buClr>
                <a:srgbClr val="000000"/>
              </a:buClr>
              <a:buSzPct val="75000"/>
              <a:buFont typeface="Arial"/>
              <a:buChar char="•"/>
              <a:defRPr b="0" i="0" sz="5000" u="none" cap="none" strike="noStrike">
                <a:solidFill>
                  <a:srgbClr val="000000"/>
                </a:solidFill>
                <a:latin typeface="Arial"/>
                <a:ea typeface="Arial"/>
                <a:cs typeface="Arial"/>
                <a:sym typeface="Arial"/>
              </a:defRPr>
            </a:lvl9pPr>
          </a:lstStyle>
          <a:p/>
        </p:txBody>
      </p:sp>
      <p:sp>
        <p:nvSpPr>
          <p:cNvPr id="9" name="Shape 9"/>
          <p:cNvSpPr/>
          <p:nvPr/>
        </p:nvSpPr>
        <p:spPr>
          <a:xfrm>
            <a:off x="2904101" y="12439253"/>
            <a:ext cx="4299382" cy="625475"/>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929292"/>
              </a:buClr>
              <a:buSzPct val="25000"/>
              <a:buFont typeface="Arial"/>
              <a:buNone/>
            </a:pPr>
            <a:r>
              <a:rPr b="0" i="0" lang="en-US" sz="2800" u="none" cap="none" strike="noStrike">
                <a:solidFill>
                  <a:srgbClr val="929292"/>
                </a:solidFill>
                <a:latin typeface="Arial"/>
                <a:ea typeface="Arial"/>
                <a:cs typeface="Arial"/>
                <a:sym typeface="Arial"/>
              </a:rPr>
              <a:t>DevOpsDC - August 2016</a:t>
            </a:r>
          </a:p>
        </p:txBody>
      </p:sp>
      <p:pic>
        <p:nvPicPr>
          <p:cNvPr id="10" name="Shape 10"/>
          <p:cNvPicPr preferRelativeResize="0"/>
          <p:nvPr/>
        </p:nvPicPr>
        <p:blipFill rotWithShape="1">
          <a:blip r:embed="rId1">
            <a:alphaModFix/>
          </a:blip>
          <a:srcRect b="0" l="0" r="0" t="0"/>
          <a:stretch/>
        </p:blipFill>
        <p:spPr>
          <a:xfrm>
            <a:off x="18287590" y="12344852"/>
            <a:ext cx="814276" cy="814276"/>
          </a:xfrm>
          <a:prstGeom prst="rect">
            <a:avLst/>
          </a:prstGeom>
          <a:noFill/>
          <a:ln>
            <a:noFill/>
          </a:ln>
        </p:spPr>
      </p:pic>
      <p:sp>
        <p:nvSpPr>
          <p:cNvPr id="11" name="Shape 11"/>
          <p:cNvSpPr/>
          <p:nvPr/>
        </p:nvSpPr>
        <p:spPr>
          <a:xfrm>
            <a:off x="19001206" y="12439250"/>
            <a:ext cx="3430500" cy="625500"/>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929292"/>
              </a:buClr>
              <a:buSzPct val="25000"/>
              <a:buFont typeface="Arial"/>
              <a:buNone/>
            </a:pPr>
            <a:r>
              <a:rPr b="0" i="0" lang="en-US" sz="2800" u="none" cap="none" strike="noStrike">
                <a:solidFill>
                  <a:srgbClr val="929292"/>
                </a:solidFill>
                <a:latin typeface="Arial"/>
                <a:ea typeface="Arial"/>
                <a:cs typeface="Arial"/>
                <a:sym typeface="Arial"/>
              </a:rPr>
              <a:t>@DevOpsDC</a:t>
            </a:r>
          </a:p>
        </p:txBody>
      </p:sp>
      <p:sp>
        <p:nvSpPr>
          <p:cNvPr id="12" name="Shape 12"/>
          <p:cNvSpPr txBox="1"/>
          <p:nvPr>
            <p:ph idx="12" type="sldNum"/>
          </p:nvPr>
        </p:nvSpPr>
        <p:spPr>
          <a:xfrm>
            <a:off x="11935814" y="13010553"/>
            <a:ext cx="494513" cy="511176"/>
          </a:xfrm>
          <a:prstGeom prst="rect">
            <a:avLst/>
          </a:prstGeom>
          <a:noFill/>
          <a:ln>
            <a:noFill/>
          </a:ln>
        </p:spPr>
        <p:txBody>
          <a:bodyPr anchorCtr="0" anchor="t" bIns="71425" lIns="71425" rIns="71425" tIns="71425">
            <a:noAutofit/>
          </a:bodyPr>
          <a:lstStyle/>
          <a:p>
            <a:pPr indent="0" lvl="0" marL="0" marR="0" rtl="0" algn="ctr">
              <a:lnSpc>
                <a:spcPct val="100000"/>
              </a:lnSpc>
              <a:spcBef>
                <a:spcPts val="0"/>
              </a:spcBef>
              <a:spcAft>
                <a:spcPts val="0"/>
              </a:spcAft>
              <a:buClr>
                <a:srgbClr val="000000"/>
              </a:buClr>
              <a:buSzPct val="25000"/>
              <a:buFont typeface="Helvetica Neue"/>
              <a:buNone/>
            </a:pPr>
            <a:fld id="{00000000-1234-1234-1234-123412341234}" type="slidenum">
              <a:rPr b="0" i="0" lang="en-US" sz="2400" u="none" cap="none" strike="noStrike">
                <a:solidFill>
                  <a:srgbClr val="000000"/>
                </a:solidFill>
                <a:latin typeface="Helvetica Neue"/>
                <a:ea typeface="Helvetica Neue"/>
                <a:cs typeface="Helvetica Neue"/>
                <a:sym typeface="Helvetica Neue"/>
              </a:rPr>
              <a:t>‹#›</a:t>
            </a:fld>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0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0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2016.appsecusa.org/" TargetMode="External"/><Relationship Id="rId4" Type="http://schemas.openxmlformats.org/officeDocument/2006/relationships/hyperlink" Target="http://www.susecon.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03.png"/><Relationship Id="rId4" Type="http://schemas.openxmlformats.org/officeDocument/2006/relationships/image" Target="../media/image0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www.meetup.com/DevOpsDC/pages/Code_of_Conduct/" TargetMode="External"/><Relationship Id="rId4" Type="http://schemas.openxmlformats.org/officeDocument/2006/relationships/hyperlink" Target="http://www.meetup.com/DevOpsDC/pages/Code_of_Conduc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07.png"/><Relationship Id="rId4" Type="http://schemas.openxmlformats.org/officeDocument/2006/relationships/hyperlink" Target="https://twitter.com/devopsdc"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www.dctechslack.com" TargetMode="External"/><Relationship Id="rId4" Type="http://schemas.openxmlformats.org/officeDocument/2006/relationships/image" Target="../media/image0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06.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hyperlink" Target="http://bit.ly/WITdemoday" TargetMode="External"/><Relationship Id="rId5" Type="http://schemas.openxmlformats.org/officeDocument/2006/relationships/hyperlink" Target="http://bit.ly/WITdemoday"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05.png"/><Relationship Id="rId4" Type="http://schemas.openxmlformats.org/officeDocument/2006/relationships/hyperlink" Target="https://surge.omniti.com/2016"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0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9" name="Shape 69"/>
        <p:cNvGrpSpPr/>
        <p:nvPr/>
      </p:nvGrpSpPr>
      <p:grpSpPr>
        <a:xfrm>
          <a:off x="0" y="0"/>
          <a:ext cx="0" cy="0"/>
          <a:chOff x="0" y="0"/>
          <a:chExt cx="0" cy="0"/>
        </a:xfrm>
      </p:grpSpPr>
      <p:sp>
        <p:nvSpPr>
          <p:cNvPr id="70" name="Shape 70"/>
          <p:cNvSpPr txBox="1"/>
          <p:nvPr>
            <p:ph type="title"/>
          </p:nvPr>
        </p:nvSpPr>
        <p:spPr>
          <a:xfrm>
            <a:off x="28970" y="625077"/>
            <a:ext cx="24384000" cy="3036093"/>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Arial"/>
              <a:buNone/>
            </a:pPr>
            <a:r>
              <a:rPr b="0" i="0" lang="en-US" sz="11200" u="none" cap="none" strike="noStrike">
                <a:solidFill>
                  <a:srgbClr val="FFFFFF"/>
                </a:solidFill>
                <a:latin typeface="Arial"/>
                <a:ea typeface="Arial"/>
                <a:cs typeface="Arial"/>
                <a:sym typeface="Arial"/>
              </a:rPr>
              <a:t>Welcome to DevOpsDC!</a:t>
            </a:r>
          </a:p>
        </p:txBody>
      </p:sp>
      <p:sp>
        <p:nvSpPr>
          <p:cNvPr id="71" name="Shape 71"/>
          <p:cNvSpPr txBox="1"/>
          <p:nvPr>
            <p:ph idx="1" type="body"/>
          </p:nvPr>
        </p:nvSpPr>
        <p:spPr>
          <a:xfrm>
            <a:off x="1494625" y="3673875"/>
            <a:ext cx="18501900" cy="7559700"/>
          </a:xfrm>
          <a:prstGeom prst="rect">
            <a:avLst/>
          </a:prstGeom>
          <a:noFill/>
          <a:ln>
            <a:noFill/>
          </a:ln>
        </p:spPr>
        <p:txBody>
          <a:bodyPr anchorCtr="0" anchor="ctr" bIns="71425" lIns="71425" rIns="71425" tIns="71425">
            <a:noAutofit/>
          </a:bodyPr>
          <a:lstStyle/>
          <a:p>
            <a:pPr indent="-549451" lvl="0" marL="549451" marR="0" rtl="0" algn="l">
              <a:lnSpc>
                <a:spcPct val="100000"/>
              </a:lnSpc>
              <a:spcBef>
                <a:spcPts val="0"/>
              </a:spcBef>
              <a:spcAft>
                <a:spcPts val="0"/>
              </a:spcAft>
              <a:buClr>
                <a:srgbClr val="000000"/>
              </a:buClr>
              <a:buSzPct val="74166"/>
              <a:buFont typeface="Arial"/>
              <a:buChar char="•"/>
            </a:pPr>
            <a:r>
              <a:rPr b="0" i="0" lang="en-US" sz="4450" u="none" cap="none" strike="noStrike">
                <a:solidFill>
                  <a:srgbClr val="000000"/>
                </a:solidFill>
                <a:latin typeface="Arial"/>
                <a:ea typeface="Arial"/>
                <a:cs typeface="Arial"/>
                <a:sym typeface="Arial"/>
              </a:rPr>
              <a:t>6:30 - 7:00: Meet, greet, and eat!</a:t>
            </a:r>
          </a:p>
          <a:p>
            <a:pPr indent="-549451" lvl="0" marL="549451" marR="0" rtl="0" algn="l">
              <a:lnSpc>
                <a:spcPct val="100000"/>
              </a:lnSpc>
              <a:spcBef>
                <a:spcPts val="5200"/>
              </a:spcBef>
              <a:spcAft>
                <a:spcPts val="0"/>
              </a:spcAft>
              <a:buClr>
                <a:srgbClr val="000000"/>
              </a:buClr>
              <a:buSzPct val="74166"/>
              <a:buFont typeface="Arial"/>
              <a:buChar char="•"/>
            </a:pPr>
            <a:r>
              <a:rPr b="0" i="0" lang="en-US" sz="4450" u="none" cap="none" strike="noStrike">
                <a:solidFill>
                  <a:srgbClr val="000000"/>
                </a:solidFill>
                <a:latin typeface="Arial"/>
                <a:ea typeface="Arial"/>
                <a:cs typeface="Arial"/>
                <a:sym typeface="Arial"/>
              </a:rPr>
              <a:t>7:00 - 7:15: Intros and Announcements</a:t>
            </a:r>
          </a:p>
          <a:p>
            <a:pPr indent="-549451" lvl="0" marL="549451" marR="0" rtl="0" algn="l">
              <a:lnSpc>
                <a:spcPct val="100000"/>
              </a:lnSpc>
              <a:spcBef>
                <a:spcPts val="5200"/>
              </a:spcBef>
              <a:spcAft>
                <a:spcPts val="0"/>
              </a:spcAft>
              <a:buClr>
                <a:srgbClr val="000000"/>
              </a:buClr>
              <a:buSzPct val="74166"/>
              <a:buFont typeface="Arial"/>
              <a:buChar char="•"/>
            </a:pPr>
            <a:r>
              <a:rPr b="0" i="0" lang="en-US" sz="4450" u="none" cap="none" strike="noStrike">
                <a:solidFill>
                  <a:srgbClr val="000000"/>
                </a:solidFill>
                <a:latin typeface="Arial"/>
                <a:ea typeface="Arial"/>
                <a:cs typeface="Arial"/>
                <a:sym typeface="Arial"/>
              </a:rPr>
              <a:t>7:15 - 8:45: Presentations</a:t>
            </a:r>
          </a:p>
          <a:p>
            <a:pPr indent="-551356" lvl="1" marL="945056" marR="0" rtl="0" algn="l">
              <a:lnSpc>
                <a:spcPct val="100000"/>
              </a:lnSpc>
              <a:spcBef>
                <a:spcPts val="5200"/>
              </a:spcBef>
              <a:spcAft>
                <a:spcPts val="0"/>
              </a:spcAft>
              <a:buClr>
                <a:srgbClr val="000000"/>
              </a:buClr>
              <a:buSzPct val="74166"/>
              <a:buFont typeface="Arial"/>
              <a:buChar char="•"/>
            </a:pPr>
            <a:r>
              <a:rPr b="0" i="0" lang="en-US" sz="4450" u="none" cap="none" strike="noStrike">
                <a:solidFill>
                  <a:srgbClr val="000000"/>
                </a:solidFill>
                <a:latin typeface="Arial"/>
                <a:ea typeface="Arial"/>
                <a:cs typeface="Arial"/>
                <a:sym typeface="Arial"/>
              </a:rPr>
              <a:t>Performance Testing Should be Free with DevOps!</a:t>
            </a:r>
          </a:p>
          <a:p>
            <a:pPr indent="-621999" lvl="1" marL="945056" marR="0" rtl="0" algn="l">
              <a:lnSpc>
                <a:spcPct val="100000"/>
              </a:lnSpc>
              <a:spcBef>
                <a:spcPts val="5200"/>
              </a:spcBef>
              <a:spcAft>
                <a:spcPts val="0"/>
              </a:spcAft>
              <a:buClr>
                <a:srgbClr val="000000"/>
              </a:buClr>
              <a:buSzPct val="98888"/>
              <a:buFont typeface="Arial"/>
              <a:buChar char="•"/>
            </a:pPr>
            <a:r>
              <a:rPr lang="en-US" sz="4450"/>
              <a:t>Lean Coffee</a:t>
            </a:r>
          </a:p>
          <a:p>
            <a:pPr indent="-549451" lvl="0" marL="549451" marR="0" rtl="0" algn="l">
              <a:lnSpc>
                <a:spcPct val="100000"/>
              </a:lnSpc>
              <a:spcBef>
                <a:spcPts val="5200"/>
              </a:spcBef>
              <a:spcAft>
                <a:spcPts val="0"/>
              </a:spcAft>
              <a:buClr>
                <a:srgbClr val="000000"/>
              </a:buClr>
              <a:buSzPct val="74166"/>
              <a:buFont typeface="Arial"/>
              <a:buChar char="•"/>
            </a:pPr>
            <a:r>
              <a:rPr b="0" i="0" lang="en-US" sz="4450" u="none" cap="none" strike="noStrike">
                <a:solidFill>
                  <a:srgbClr val="000000"/>
                </a:solidFill>
                <a:latin typeface="Arial"/>
                <a:ea typeface="Arial"/>
                <a:cs typeface="Arial"/>
                <a:sym typeface="Arial"/>
              </a:rPr>
              <a:t>8:45 - 9:00: Networking</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9" name="Shape 129"/>
        <p:cNvGrpSpPr/>
        <p:nvPr/>
      </p:nvGrpSpPr>
      <p:grpSpPr>
        <a:xfrm>
          <a:off x="0" y="0"/>
          <a:ext cx="0" cy="0"/>
          <a:chOff x="0" y="0"/>
          <a:chExt cx="0" cy="0"/>
        </a:xfrm>
      </p:grpSpPr>
      <p:pic>
        <p:nvPicPr>
          <p:cNvPr id="130" name="Shape 130"/>
          <p:cNvPicPr preferRelativeResize="0"/>
          <p:nvPr/>
        </p:nvPicPr>
        <p:blipFill rotWithShape="1">
          <a:blip r:embed="rId3">
            <a:alphaModFix/>
          </a:blip>
          <a:srcRect b="0" l="0" r="0" t="0"/>
          <a:stretch/>
        </p:blipFill>
        <p:spPr>
          <a:xfrm>
            <a:off x="0" y="2573218"/>
            <a:ext cx="24384000" cy="856956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4" name="Shape 134"/>
        <p:cNvGrpSpPr/>
        <p:nvPr/>
      </p:nvGrpSpPr>
      <p:grpSpPr>
        <a:xfrm>
          <a:off x="0" y="0"/>
          <a:ext cx="0" cy="0"/>
          <a:chOff x="0" y="0"/>
          <a:chExt cx="0" cy="0"/>
        </a:xfrm>
      </p:grpSpPr>
      <p:sp>
        <p:nvSpPr>
          <p:cNvPr id="135" name="Shape 135"/>
          <p:cNvSpPr txBox="1"/>
          <p:nvPr>
            <p:ph type="title"/>
          </p:nvPr>
        </p:nvSpPr>
        <p:spPr>
          <a:xfrm>
            <a:off x="-34825" y="625077"/>
            <a:ext cx="24384000" cy="3036093"/>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Arial"/>
              <a:buNone/>
            </a:pPr>
            <a:r>
              <a:rPr b="0" i="0" lang="en-US" sz="11200" u="none" cap="none" strike="noStrike">
                <a:solidFill>
                  <a:srgbClr val="FFFFFF"/>
                </a:solidFill>
                <a:latin typeface="Arial"/>
                <a:ea typeface="Arial"/>
                <a:cs typeface="Arial"/>
                <a:sym typeface="Arial"/>
              </a:rPr>
              <a:t>DevOpsDays Baltimore</a:t>
            </a:r>
          </a:p>
        </p:txBody>
      </p:sp>
      <p:pic>
        <p:nvPicPr>
          <p:cNvPr id="136" name="Shape 136"/>
          <p:cNvPicPr preferRelativeResize="0"/>
          <p:nvPr/>
        </p:nvPicPr>
        <p:blipFill rotWithShape="1">
          <a:blip r:embed="rId3">
            <a:alphaModFix/>
          </a:blip>
          <a:srcRect b="0" l="0" r="0" t="0"/>
          <a:stretch/>
        </p:blipFill>
        <p:spPr>
          <a:xfrm>
            <a:off x="8480335" y="5585214"/>
            <a:ext cx="7423330" cy="7764988"/>
          </a:xfrm>
          <a:prstGeom prst="rect">
            <a:avLst/>
          </a:prstGeom>
          <a:noFill/>
          <a:ln>
            <a:noFill/>
          </a:ln>
        </p:spPr>
      </p:pic>
      <p:sp>
        <p:nvSpPr>
          <p:cNvPr id="137" name="Shape 137"/>
          <p:cNvSpPr/>
          <p:nvPr/>
        </p:nvSpPr>
        <p:spPr>
          <a:xfrm>
            <a:off x="2555684" y="3769914"/>
            <a:ext cx="18269727" cy="1870076"/>
          </a:xfrm>
          <a:prstGeom prst="rect">
            <a:avLst/>
          </a:prstGeom>
          <a:noFill/>
          <a:ln>
            <a:noFill/>
          </a:ln>
        </p:spPr>
        <p:txBody>
          <a:bodyPr anchorCtr="0" anchor="ctr" bIns="71425" lIns="71425" rIns="71425" tIns="71425">
            <a:noAutofit/>
          </a:bodyPr>
          <a:lstStyle/>
          <a:p>
            <a:pPr indent="-617361" lvl="0" marL="617361" marR="0" rtl="0" algn="l">
              <a:lnSpc>
                <a:spcPct val="100000"/>
              </a:lnSpc>
              <a:spcBef>
                <a:spcPts val="0"/>
              </a:spcBef>
              <a:spcAft>
                <a:spcPts val="0"/>
              </a:spcAft>
              <a:buClr>
                <a:srgbClr val="000000"/>
              </a:buClr>
              <a:buSzPct val="75000"/>
              <a:buFont typeface="Arial"/>
              <a:buChar char="•"/>
            </a:pPr>
            <a:r>
              <a:rPr b="0" i="0" lang="en-US" sz="5000" u="none" cap="none" strike="noStrike">
                <a:solidFill>
                  <a:srgbClr val="000000"/>
                </a:solidFill>
                <a:latin typeface="Arial"/>
                <a:ea typeface="Arial"/>
                <a:cs typeface="Arial"/>
                <a:sym typeface="Arial"/>
              </a:rPr>
              <a:t>March 7 &amp; 8, 2017</a:t>
            </a:r>
          </a:p>
          <a:p>
            <a:pPr indent="-617361" lvl="0" marL="617361" marR="0" rtl="0" algn="l">
              <a:lnSpc>
                <a:spcPct val="100000"/>
              </a:lnSpc>
              <a:spcBef>
                <a:spcPts val="0"/>
              </a:spcBef>
              <a:spcAft>
                <a:spcPts val="0"/>
              </a:spcAft>
              <a:buClr>
                <a:srgbClr val="000000"/>
              </a:buClr>
              <a:buSzPct val="75000"/>
              <a:buFont typeface="Arial"/>
              <a:buChar char="•"/>
            </a:pPr>
            <a:r>
              <a:rPr b="0" i="0" lang="en-US" sz="5000" u="none" cap="none" strike="noStrike">
                <a:solidFill>
                  <a:srgbClr val="000000"/>
                </a:solidFill>
                <a:latin typeface="Arial"/>
                <a:ea typeface="Arial"/>
                <a:cs typeface="Arial"/>
                <a:sym typeface="Arial"/>
              </a:rPr>
              <a:t>http://www.devopsdays.org/events/2017-baltimore/welcome/</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1" name="Shape 141"/>
        <p:cNvGrpSpPr/>
        <p:nvPr/>
      </p:nvGrpSpPr>
      <p:grpSpPr>
        <a:xfrm>
          <a:off x="0" y="0"/>
          <a:ext cx="0" cy="0"/>
          <a:chOff x="0" y="0"/>
          <a:chExt cx="0" cy="0"/>
        </a:xfrm>
      </p:grpSpPr>
      <p:sp>
        <p:nvSpPr>
          <p:cNvPr id="142" name="Shape 142"/>
          <p:cNvSpPr txBox="1"/>
          <p:nvPr>
            <p:ph type="title"/>
          </p:nvPr>
        </p:nvSpPr>
        <p:spPr>
          <a:xfrm>
            <a:off x="28969" y="625077"/>
            <a:ext cx="24384000" cy="3036000"/>
          </a:xfrm>
          <a:prstGeom prst="rect">
            <a:avLst/>
          </a:prstGeom>
        </p:spPr>
        <p:txBody>
          <a:bodyPr anchorCtr="0" anchor="ctr" bIns="91425" lIns="91425" rIns="91425" tIns="91425">
            <a:noAutofit/>
          </a:bodyPr>
          <a:lstStyle/>
          <a:p>
            <a:pPr lvl="0">
              <a:spcBef>
                <a:spcPts val="0"/>
              </a:spcBef>
              <a:buNone/>
            </a:pPr>
            <a:r>
              <a:rPr lang="en-US"/>
              <a:t>Upcoming Events</a:t>
            </a:r>
          </a:p>
        </p:txBody>
      </p:sp>
      <p:sp>
        <p:nvSpPr>
          <p:cNvPr id="143" name="Shape 143"/>
          <p:cNvSpPr txBox="1"/>
          <p:nvPr>
            <p:ph idx="1" type="body"/>
          </p:nvPr>
        </p:nvSpPr>
        <p:spPr>
          <a:xfrm>
            <a:off x="1497904" y="3661171"/>
            <a:ext cx="20934000" cy="8840400"/>
          </a:xfrm>
          <a:prstGeom prst="rect">
            <a:avLst/>
          </a:prstGeom>
        </p:spPr>
        <p:txBody>
          <a:bodyPr anchorCtr="0" anchor="ctr" bIns="91425" lIns="91425" rIns="91425" tIns="91425">
            <a:noAutofit/>
          </a:bodyPr>
          <a:lstStyle/>
          <a:p>
            <a:pPr lvl="0">
              <a:spcBef>
                <a:spcPts val="0"/>
              </a:spcBef>
              <a:buNone/>
            </a:pPr>
            <a:r>
              <a:rPr lang="en-US"/>
              <a:t>Aug 27 - Women in Tech (CapitalOne/Tysons) http://bit.ly/WITdemoday</a:t>
            </a:r>
          </a:p>
          <a:p>
            <a:pPr indent="0" lvl="0" marL="238125" rtl="0">
              <a:spcBef>
                <a:spcPts val="0"/>
              </a:spcBef>
              <a:buNone/>
            </a:pPr>
            <a:r>
              <a:rPr lang="en-US"/>
              <a:t>Sep 21-23: SurgeCon (National Harbor) https://surge.omniti.com/2016</a:t>
            </a:r>
            <a:r>
              <a:rPr lang="en-US">
                <a:solidFill>
                  <a:schemeClr val="dk1"/>
                </a:solidFill>
              </a:rPr>
              <a:t> </a:t>
            </a:r>
          </a:p>
          <a:p>
            <a:pPr lvl="0">
              <a:spcBef>
                <a:spcPts val="0"/>
              </a:spcBef>
              <a:buNone/>
            </a:pPr>
            <a:r>
              <a:rPr lang="en-US"/>
              <a:t>Oct 11-14: AppSecUSA </a:t>
            </a:r>
            <a:r>
              <a:rPr lang="en-US" u="sng">
                <a:solidFill>
                  <a:schemeClr val="hlink"/>
                </a:solidFill>
                <a:hlinkClick r:id="rId3"/>
              </a:rPr>
              <a:t>https://2016.appsecusa.org/</a:t>
            </a:r>
          </a:p>
          <a:p>
            <a:pPr lvl="0">
              <a:spcBef>
                <a:spcPts val="0"/>
              </a:spcBef>
              <a:buNone/>
            </a:pPr>
            <a:r>
              <a:rPr lang="en-US"/>
              <a:t>Nov 7-11: SuseCON </a:t>
            </a:r>
            <a:r>
              <a:rPr lang="en-US" u="sng">
                <a:solidFill>
                  <a:schemeClr val="hlink"/>
                </a:solidFill>
                <a:hlinkClick r:id="rId4"/>
              </a:rPr>
              <a:t>http://www.susecon.com/</a:t>
            </a:r>
          </a:p>
          <a:p>
            <a:pPr lvl="0" rtl="0">
              <a:spcBef>
                <a:spcPts val="0"/>
              </a:spcBef>
              <a:buNone/>
            </a:pPr>
            <a:r>
              <a:rPr lang="en-US"/>
              <a:t>Mar 7-8: DevOpsDaysBaltimore http://devopsdays.org</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7" name="Shape 147"/>
        <p:cNvGrpSpPr/>
        <p:nvPr/>
      </p:nvGrpSpPr>
      <p:grpSpPr>
        <a:xfrm>
          <a:off x="0" y="0"/>
          <a:ext cx="0" cy="0"/>
          <a:chOff x="0" y="0"/>
          <a:chExt cx="0" cy="0"/>
        </a:xfrm>
      </p:grpSpPr>
      <p:sp>
        <p:nvSpPr>
          <p:cNvPr id="148" name="Shape 148"/>
          <p:cNvSpPr txBox="1"/>
          <p:nvPr>
            <p:ph type="title"/>
          </p:nvPr>
        </p:nvSpPr>
        <p:spPr>
          <a:xfrm>
            <a:off x="28970" y="625077"/>
            <a:ext cx="24384000" cy="3036093"/>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Arial"/>
              <a:buNone/>
            </a:pPr>
            <a:r>
              <a:rPr b="0" i="0" lang="en-US" sz="11200" u="none" cap="none" strike="noStrike">
                <a:solidFill>
                  <a:srgbClr val="FFFFFF"/>
                </a:solidFill>
                <a:latin typeface="Arial"/>
                <a:ea typeface="Arial"/>
                <a:cs typeface="Arial"/>
                <a:sym typeface="Arial"/>
              </a:rPr>
              <a:t>Upcoming Meetups</a:t>
            </a:r>
          </a:p>
        </p:txBody>
      </p:sp>
      <p:sp>
        <p:nvSpPr>
          <p:cNvPr id="149" name="Shape 149"/>
          <p:cNvSpPr txBox="1"/>
          <p:nvPr>
            <p:ph idx="1" type="body"/>
          </p:nvPr>
        </p:nvSpPr>
        <p:spPr>
          <a:xfrm>
            <a:off x="2008186" y="3661171"/>
            <a:ext cx="21196499" cy="7217351"/>
          </a:xfrm>
          <a:prstGeom prst="rect">
            <a:avLst/>
          </a:prstGeom>
          <a:noFill/>
          <a:ln>
            <a:noFill/>
          </a:ln>
        </p:spPr>
        <p:txBody>
          <a:bodyPr anchorCtr="0" anchor="t" bIns="71425" lIns="71425" rIns="71425" tIns="71425">
            <a:noAutofit/>
          </a:bodyPr>
          <a:lstStyle/>
          <a:p>
            <a:pPr indent="-617361" lvl="0" marL="617361" marR="0" rtl="0" algn="l">
              <a:lnSpc>
                <a:spcPct val="100000"/>
              </a:lnSpc>
              <a:spcBef>
                <a:spcPts val="0"/>
              </a:spcBef>
              <a:spcAft>
                <a:spcPts val="0"/>
              </a:spcAft>
              <a:buClr>
                <a:srgbClr val="000000"/>
              </a:buClr>
              <a:buSzPct val="75000"/>
              <a:buFont typeface="Arial"/>
              <a:buChar char="•"/>
            </a:pPr>
            <a:r>
              <a:rPr b="0" i="0" lang="en-US" sz="5000" u="none" cap="none" strike="noStrike">
                <a:solidFill>
                  <a:srgbClr val="000000"/>
                </a:solidFill>
                <a:latin typeface="Arial"/>
                <a:ea typeface="Arial"/>
                <a:cs typeface="Arial"/>
                <a:sym typeface="Arial"/>
              </a:rPr>
              <a:t>September 13 - Excella Consulting, Laura Barton &amp; ??</a:t>
            </a:r>
          </a:p>
          <a:p>
            <a:pPr indent="-617361" lvl="0" marL="617361" marR="0" rtl="0" algn="l">
              <a:lnSpc>
                <a:spcPct val="100000"/>
              </a:lnSpc>
              <a:spcBef>
                <a:spcPts val="5900"/>
              </a:spcBef>
              <a:spcAft>
                <a:spcPts val="0"/>
              </a:spcAft>
              <a:buClr>
                <a:srgbClr val="000000"/>
              </a:buClr>
              <a:buSzPct val="75000"/>
              <a:buFont typeface="Arial"/>
              <a:buChar char="•"/>
            </a:pPr>
            <a:r>
              <a:rPr b="0" i="0" lang="en-US" sz="5000" u="none" cap="none" strike="noStrike">
                <a:solidFill>
                  <a:srgbClr val="000000"/>
                </a:solidFill>
                <a:latin typeface="Arial"/>
                <a:ea typeface="Arial"/>
                <a:cs typeface="Arial"/>
                <a:sym typeface="Arial"/>
              </a:rPr>
              <a:t>October 11 - Optoro, Analytics for DevOps &amp; Something to do with security</a:t>
            </a:r>
          </a:p>
          <a:p>
            <a:pPr indent="-617361" lvl="0" marL="617361" marR="0" rtl="0" algn="l">
              <a:lnSpc>
                <a:spcPct val="100000"/>
              </a:lnSpc>
              <a:spcBef>
                <a:spcPts val="5900"/>
              </a:spcBef>
              <a:spcAft>
                <a:spcPts val="0"/>
              </a:spcAft>
              <a:buClr>
                <a:srgbClr val="000000"/>
              </a:buClr>
              <a:buSzPct val="75000"/>
              <a:buFont typeface="Arial"/>
              <a:buChar char="•"/>
            </a:pPr>
            <a:r>
              <a:rPr b="0" i="0" lang="en-US" sz="5000" u="none" cap="none" strike="noStrike">
                <a:solidFill>
                  <a:srgbClr val="000000"/>
                </a:solidFill>
                <a:latin typeface="Arial"/>
                <a:ea typeface="Arial"/>
                <a:cs typeface="Arial"/>
                <a:sym typeface="Arial"/>
              </a:rPr>
              <a:t>November 8 - Excella Consulting, Tony Alletag &amp; ??</a:t>
            </a:r>
          </a:p>
          <a:p>
            <a:pPr indent="-617361" lvl="0" marL="617361" marR="0" rtl="0" algn="l">
              <a:lnSpc>
                <a:spcPct val="100000"/>
              </a:lnSpc>
              <a:spcBef>
                <a:spcPts val="5900"/>
              </a:spcBef>
              <a:spcAft>
                <a:spcPts val="0"/>
              </a:spcAft>
              <a:buClr>
                <a:srgbClr val="000000"/>
              </a:buClr>
              <a:buSzPct val="75000"/>
              <a:buFont typeface="Arial"/>
              <a:buChar char="•"/>
            </a:pPr>
            <a:r>
              <a:rPr b="0" i="0" lang="en-US" sz="5000" u="none" cap="none" strike="noStrike">
                <a:solidFill>
                  <a:srgbClr val="000000"/>
                </a:solidFill>
                <a:latin typeface="Arial"/>
                <a:ea typeface="Arial"/>
                <a:cs typeface="Arial"/>
                <a:sym typeface="Arial"/>
              </a:rPr>
              <a:t>December 13 - Excella Consulting, Mark Cornick &amp;&amp; ?? </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3" name="Shape 153"/>
        <p:cNvGrpSpPr/>
        <p:nvPr/>
      </p:nvGrpSpPr>
      <p:grpSpPr>
        <a:xfrm>
          <a:off x="0" y="0"/>
          <a:ext cx="0" cy="0"/>
          <a:chOff x="0" y="0"/>
          <a:chExt cx="0" cy="0"/>
        </a:xfrm>
      </p:grpSpPr>
      <p:sp>
        <p:nvSpPr>
          <p:cNvPr id="154" name="Shape 154"/>
          <p:cNvSpPr txBox="1"/>
          <p:nvPr>
            <p:ph type="title"/>
          </p:nvPr>
        </p:nvSpPr>
        <p:spPr>
          <a:xfrm>
            <a:off x="25405" y="571500"/>
            <a:ext cx="15609093" cy="3036093"/>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Arial"/>
              <a:buNone/>
            </a:pPr>
            <a:r>
              <a:rPr b="0" i="0" lang="en-US" sz="11200" u="none" cap="none" strike="noStrike">
                <a:solidFill>
                  <a:srgbClr val="FFFFFF"/>
                </a:solidFill>
                <a:latin typeface="Arial"/>
                <a:ea typeface="Arial"/>
                <a:cs typeface="Arial"/>
                <a:sym typeface="Arial"/>
              </a:rPr>
              <a:t>Now it's your turn…</a:t>
            </a:r>
          </a:p>
        </p:txBody>
      </p:sp>
      <p:sp>
        <p:nvSpPr>
          <p:cNvPr id="155" name="Shape 155"/>
          <p:cNvSpPr txBox="1"/>
          <p:nvPr>
            <p:ph idx="1" type="body"/>
          </p:nvPr>
        </p:nvSpPr>
        <p:spPr>
          <a:xfrm>
            <a:off x="1497904" y="3661171"/>
            <a:ext cx="20933867" cy="8840392"/>
          </a:xfrm>
          <a:prstGeom prst="rect">
            <a:avLst/>
          </a:prstGeom>
          <a:noFill/>
          <a:ln>
            <a:noFill/>
          </a:ln>
        </p:spPr>
        <p:txBody>
          <a:bodyPr anchorCtr="0" anchor="ctr" bIns="71425" lIns="71425" rIns="71425" tIns="71425">
            <a:noAutofit/>
          </a:bodyPr>
          <a:lstStyle/>
          <a:p>
            <a:pPr indent="-617361" lvl="0" marL="617361" marR="0" rtl="0" algn="l">
              <a:lnSpc>
                <a:spcPct val="100000"/>
              </a:lnSpc>
              <a:spcBef>
                <a:spcPts val="0"/>
              </a:spcBef>
              <a:spcAft>
                <a:spcPts val="0"/>
              </a:spcAft>
              <a:buClr>
                <a:srgbClr val="000000"/>
              </a:buClr>
              <a:buSzPct val="75000"/>
              <a:buFont typeface="Arial"/>
              <a:buChar char="•"/>
            </a:pPr>
            <a:r>
              <a:rPr b="0" i="0" lang="en-US" sz="5000" u="none" cap="none" strike="noStrike">
                <a:solidFill>
                  <a:srgbClr val="000000"/>
                </a:solidFill>
                <a:latin typeface="Arial"/>
                <a:ea typeface="Arial"/>
                <a:cs typeface="Arial"/>
                <a:sym typeface="Arial"/>
              </a:rPr>
              <a:t>Hiring?</a:t>
            </a:r>
          </a:p>
          <a:p>
            <a:pPr indent="-617361" lvl="0" marL="617361" marR="0" rtl="0" algn="l">
              <a:lnSpc>
                <a:spcPct val="100000"/>
              </a:lnSpc>
              <a:spcBef>
                <a:spcPts val="5900"/>
              </a:spcBef>
              <a:spcAft>
                <a:spcPts val="0"/>
              </a:spcAft>
              <a:buClr>
                <a:srgbClr val="000000"/>
              </a:buClr>
              <a:buSzPct val="75000"/>
              <a:buFont typeface="Arial"/>
              <a:buChar char="•"/>
            </a:pPr>
            <a:r>
              <a:rPr b="0" i="0" lang="en-US" sz="5000" u="none" cap="none" strike="noStrike">
                <a:solidFill>
                  <a:srgbClr val="000000"/>
                </a:solidFill>
                <a:latin typeface="Arial"/>
                <a:ea typeface="Arial"/>
                <a:cs typeface="Arial"/>
                <a:sym typeface="Arial"/>
              </a:rPr>
              <a:t>Looking for work?</a:t>
            </a:r>
          </a:p>
          <a:p>
            <a:pPr indent="-617361" lvl="0" marL="617361" marR="0" rtl="0" algn="l">
              <a:lnSpc>
                <a:spcPct val="100000"/>
              </a:lnSpc>
              <a:spcBef>
                <a:spcPts val="5900"/>
              </a:spcBef>
              <a:spcAft>
                <a:spcPts val="0"/>
              </a:spcAft>
              <a:buClr>
                <a:srgbClr val="000000"/>
              </a:buClr>
              <a:buSzPct val="75000"/>
              <a:buFont typeface="Arial"/>
              <a:buChar char="•"/>
            </a:pPr>
            <a:r>
              <a:rPr b="0" i="0" lang="en-US" sz="5000" u="none" cap="none" strike="noStrike">
                <a:solidFill>
                  <a:srgbClr val="000000"/>
                </a:solidFill>
                <a:latin typeface="Arial"/>
                <a:ea typeface="Arial"/>
                <a:cs typeface="Arial"/>
                <a:sym typeface="Arial"/>
              </a:rPr>
              <a:t>Attending or speaking at a conference?</a:t>
            </a:r>
          </a:p>
          <a:p>
            <a:pPr indent="-617361" lvl="0" marL="617361" marR="0" rtl="0" algn="l">
              <a:lnSpc>
                <a:spcPct val="100000"/>
              </a:lnSpc>
              <a:spcBef>
                <a:spcPts val="5900"/>
              </a:spcBef>
              <a:spcAft>
                <a:spcPts val="0"/>
              </a:spcAft>
              <a:buClr>
                <a:srgbClr val="000000"/>
              </a:buClr>
              <a:buSzPct val="75000"/>
              <a:buFont typeface="Arial"/>
              <a:buChar char="•"/>
            </a:pPr>
            <a:r>
              <a:rPr b="0" i="0" lang="en-US" sz="5000" u="none" cap="none" strike="noStrike">
                <a:solidFill>
                  <a:srgbClr val="000000"/>
                </a:solidFill>
                <a:latin typeface="Arial"/>
                <a:ea typeface="Arial"/>
                <a:cs typeface="Arial"/>
                <a:sym typeface="Arial"/>
              </a:rPr>
              <a:t>Something we all should know?</a:t>
            </a:r>
          </a:p>
          <a:p>
            <a:pPr indent="-617361" lvl="0" marL="617361" marR="0" rtl="0" algn="l">
              <a:lnSpc>
                <a:spcPct val="100000"/>
              </a:lnSpc>
              <a:spcBef>
                <a:spcPts val="5900"/>
              </a:spcBef>
              <a:spcAft>
                <a:spcPts val="0"/>
              </a:spcAft>
              <a:buClr>
                <a:srgbClr val="000000"/>
              </a:buClr>
              <a:buSzPct val="75000"/>
              <a:buFont typeface="Arial"/>
              <a:buChar char="•"/>
            </a:pPr>
            <a:r>
              <a:rPr b="0" i="0" lang="en-US" sz="5000" u="none" cap="none" strike="noStrike">
                <a:solidFill>
                  <a:srgbClr val="000000"/>
                </a:solidFill>
                <a:latin typeface="Arial"/>
                <a:ea typeface="Arial"/>
                <a:cs typeface="Arial"/>
                <a:sym typeface="Arial"/>
              </a:rPr>
              <a:t>Favorite color?</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9" name="Shape 159"/>
        <p:cNvGrpSpPr/>
        <p:nvPr/>
      </p:nvGrpSpPr>
      <p:grpSpPr>
        <a:xfrm>
          <a:off x="0" y="0"/>
          <a:ext cx="0" cy="0"/>
          <a:chOff x="0" y="0"/>
          <a:chExt cx="0" cy="0"/>
        </a:xfrm>
      </p:grpSpPr>
      <p:sp>
        <p:nvSpPr>
          <p:cNvPr id="160" name="Shape 160"/>
          <p:cNvSpPr txBox="1"/>
          <p:nvPr>
            <p:ph type="title"/>
          </p:nvPr>
        </p:nvSpPr>
        <p:spPr>
          <a:xfrm>
            <a:off x="28969" y="625077"/>
            <a:ext cx="24384000" cy="3036000"/>
          </a:xfrm>
          <a:prstGeom prst="rect">
            <a:avLst/>
          </a:prstGeom>
        </p:spPr>
        <p:txBody>
          <a:bodyPr anchorCtr="0" anchor="ctr" bIns="91425" lIns="91425" rIns="91425" tIns="91425">
            <a:noAutofit/>
          </a:bodyPr>
          <a:lstStyle/>
          <a:p>
            <a:pPr lvl="0">
              <a:spcBef>
                <a:spcPts val="0"/>
              </a:spcBef>
              <a:buNone/>
            </a:pPr>
            <a:r>
              <a:rPr lang="en-US"/>
              <a:t>Lean Coffee</a:t>
            </a:r>
          </a:p>
        </p:txBody>
      </p:sp>
      <p:sp>
        <p:nvSpPr>
          <p:cNvPr id="161" name="Shape 161"/>
          <p:cNvSpPr txBox="1"/>
          <p:nvPr>
            <p:ph idx="1" type="body"/>
          </p:nvPr>
        </p:nvSpPr>
        <p:spPr>
          <a:xfrm>
            <a:off x="1497904" y="3661171"/>
            <a:ext cx="20934000" cy="8840400"/>
          </a:xfrm>
          <a:prstGeom prst="rect">
            <a:avLst/>
          </a:prstGeom>
        </p:spPr>
        <p:txBody>
          <a:bodyPr anchorCtr="0" anchor="ctr" bIns="91425" lIns="91425" rIns="91425" tIns="91425">
            <a:noAutofit/>
          </a:bodyPr>
          <a:lstStyle/>
          <a:p>
            <a:pPr lvl="0">
              <a:spcBef>
                <a:spcPts val="0"/>
              </a:spcBef>
              <a:buNone/>
            </a:pPr>
            <a:r>
              <a:rPr lang="en-US"/>
              <a:t>Instant “Open Spaces” meeting</a:t>
            </a:r>
          </a:p>
          <a:p>
            <a:pPr indent="-228600" lvl="0" marL="457200" rtl="0">
              <a:spcBef>
                <a:spcPts val="0"/>
              </a:spcBef>
            </a:pPr>
            <a:r>
              <a:rPr lang="en-US"/>
              <a:t>Build a list of topics</a:t>
            </a:r>
          </a:p>
          <a:p>
            <a:pPr indent="-228600" lvl="0" marL="457200" rtl="0">
              <a:spcBef>
                <a:spcPts val="0"/>
              </a:spcBef>
            </a:pPr>
            <a:r>
              <a:rPr lang="en-US"/>
              <a:t>Introduce them</a:t>
            </a:r>
          </a:p>
          <a:p>
            <a:pPr indent="-228600" lvl="0" marL="457200" rtl="0">
              <a:spcBef>
                <a:spcPts val="0"/>
              </a:spcBef>
            </a:pPr>
            <a:r>
              <a:rPr lang="en-US"/>
              <a:t>Vote</a:t>
            </a:r>
          </a:p>
          <a:p>
            <a:pPr indent="-228600" lvl="0" marL="457200" rtl="0">
              <a:spcBef>
                <a:spcPts val="0"/>
              </a:spcBef>
            </a:pPr>
            <a:r>
              <a:rPr lang="en-US"/>
              <a:t>Talk about the top topic for 5 minutes; then Roman voting for 2m+ (2x)</a:t>
            </a:r>
          </a:p>
          <a:p>
            <a:pPr indent="-228600" lvl="0" marL="457200" rtl="0">
              <a:spcBef>
                <a:spcPts val="0"/>
              </a:spcBef>
            </a:pPr>
            <a:r>
              <a:rPr lang="en-US"/>
              <a:t>Next topic….</a:t>
            </a:r>
          </a:p>
          <a:p>
            <a:pPr indent="-228600" lvl="0" marL="457200" rtl="0">
              <a:spcBef>
                <a:spcPts val="0"/>
              </a:spcBef>
            </a:pPr>
            <a:r>
              <a:rPr lang="en-US"/>
              <a:t>Repeat until time is up</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sp>
        <p:nvSpPr>
          <p:cNvPr id="166" name="Shape 166"/>
          <p:cNvSpPr txBox="1"/>
          <p:nvPr>
            <p:ph type="title"/>
          </p:nvPr>
        </p:nvSpPr>
        <p:spPr>
          <a:xfrm>
            <a:off x="28969" y="625077"/>
            <a:ext cx="24384000" cy="3036000"/>
          </a:xfrm>
          <a:prstGeom prst="rect">
            <a:avLst/>
          </a:prstGeom>
        </p:spPr>
        <p:txBody>
          <a:bodyPr anchorCtr="0" anchor="ctr" bIns="91425" lIns="91425" rIns="91425" tIns="91425">
            <a:noAutofit/>
          </a:bodyPr>
          <a:lstStyle/>
          <a:p>
            <a:pPr lvl="0">
              <a:spcBef>
                <a:spcPts val="0"/>
              </a:spcBef>
              <a:buNone/>
            </a:pPr>
            <a:r>
              <a:rPr lang="en-US"/>
              <a:t>Performance Testing &amp; Devops</a:t>
            </a:r>
          </a:p>
        </p:txBody>
      </p:sp>
      <p:sp>
        <p:nvSpPr>
          <p:cNvPr id="167" name="Shape 167"/>
          <p:cNvSpPr txBox="1"/>
          <p:nvPr>
            <p:ph idx="1" type="body"/>
          </p:nvPr>
        </p:nvSpPr>
        <p:spPr>
          <a:xfrm>
            <a:off x="1497904" y="3661171"/>
            <a:ext cx="20934000" cy="8840400"/>
          </a:xfrm>
          <a:prstGeom prst="rect">
            <a:avLst/>
          </a:prstGeom>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5" name="Shape 75"/>
        <p:cNvGrpSpPr/>
        <p:nvPr/>
      </p:nvGrpSpPr>
      <p:grpSpPr>
        <a:xfrm>
          <a:off x="0" y="0"/>
          <a:ext cx="0" cy="0"/>
          <a:chOff x="0" y="0"/>
          <a:chExt cx="0" cy="0"/>
        </a:xfrm>
      </p:grpSpPr>
      <p:sp>
        <p:nvSpPr>
          <p:cNvPr id="76" name="Shape 76"/>
          <p:cNvSpPr txBox="1"/>
          <p:nvPr>
            <p:ph type="title"/>
          </p:nvPr>
        </p:nvSpPr>
        <p:spPr>
          <a:xfrm>
            <a:off x="-34825" y="625077"/>
            <a:ext cx="24384000" cy="3036093"/>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Arial"/>
              <a:buNone/>
            </a:pPr>
            <a:r>
              <a:rPr b="0" i="0" lang="en-US" sz="11200" u="none" cap="none" strike="noStrike">
                <a:solidFill>
                  <a:srgbClr val="FFFFFF"/>
                </a:solidFill>
                <a:latin typeface="Arial"/>
                <a:ea typeface="Arial"/>
                <a:cs typeface="Arial"/>
                <a:sym typeface="Arial"/>
              </a:rPr>
              <a:t>Sponsors</a:t>
            </a:r>
          </a:p>
        </p:txBody>
      </p:sp>
      <p:pic>
        <p:nvPicPr>
          <p:cNvPr id="77" name="Shape 77"/>
          <p:cNvPicPr preferRelativeResize="0"/>
          <p:nvPr/>
        </p:nvPicPr>
        <p:blipFill rotWithShape="1">
          <a:blip r:embed="rId3">
            <a:alphaModFix/>
          </a:blip>
          <a:srcRect b="0" l="0" r="0" t="0"/>
          <a:stretch/>
        </p:blipFill>
        <p:spPr>
          <a:xfrm>
            <a:off x="8077200" y="3738032"/>
            <a:ext cx="8229600" cy="3378201"/>
          </a:xfrm>
          <a:prstGeom prst="rect">
            <a:avLst/>
          </a:prstGeom>
          <a:noFill/>
          <a:ln>
            <a:noFill/>
          </a:ln>
        </p:spPr>
      </p:pic>
      <p:pic>
        <p:nvPicPr>
          <p:cNvPr id="78" name="Shape 78"/>
          <p:cNvPicPr preferRelativeResize="0"/>
          <p:nvPr/>
        </p:nvPicPr>
        <p:blipFill rotWithShape="1">
          <a:blip r:embed="rId4">
            <a:alphaModFix/>
          </a:blip>
          <a:srcRect b="0" l="0" r="0" t="0"/>
          <a:stretch/>
        </p:blipFill>
        <p:spPr>
          <a:xfrm>
            <a:off x="8779546" y="7586000"/>
            <a:ext cx="6824905" cy="35830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2" name="Shape 82"/>
        <p:cNvGrpSpPr/>
        <p:nvPr/>
      </p:nvGrpSpPr>
      <p:grpSpPr>
        <a:xfrm>
          <a:off x="0" y="0"/>
          <a:ext cx="0" cy="0"/>
          <a:chOff x="0" y="0"/>
          <a:chExt cx="0" cy="0"/>
        </a:xfrm>
      </p:grpSpPr>
      <p:sp>
        <p:nvSpPr>
          <p:cNvPr id="83" name="Shape 83"/>
          <p:cNvSpPr txBox="1"/>
          <p:nvPr>
            <p:ph type="title"/>
          </p:nvPr>
        </p:nvSpPr>
        <p:spPr>
          <a:xfrm>
            <a:off x="-34825" y="625077"/>
            <a:ext cx="24384000" cy="3036093"/>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Arial"/>
              <a:buNone/>
            </a:pPr>
            <a:r>
              <a:rPr b="0" i="0" lang="en-US" sz="11200" u="none" cap="none" strike="noStrike">
                <a:solidFill>
                  <a:srgbClr val="FFFFFF"/>
                </a:solidFill>
                <a:latin typeface="Arial"/>
                <a:ea typeface="Arial"/>
                <a:cs typeface="Arial"/>
                <a:sym typeface="Arial"/>
              </a:rPr>
              <a:t>Code of Conduct</a:t>
            </a:r>
          </a:p>
        </p:txBody>
      </p:sp>
      <p:sp>
        <p:nvSpPr>
          <p:cNvPr id="84" name="Shape 84"/>
          <p:cNvSpPr/>
          <p:nvPr/>
        </p:nvSpPr>
        <p:spPr>
          <a:xfrm>
            <a:off x="3189075" y="2989085"/>
            <a:ext cx="22224300" cy="6429300"/>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000000"/>
              </a:buClr>
              <a:buSzPct val="25000"/>
              <a:buFont typeface="Arial"/>
              <a:buNone/>
            </a:pPr>
            <a:r>
              <a:rPr b="0" i="0" lang="en-US" sz="4000" u="sng" cap="none" strike="noStrike">
                <a:solidFill>
                  <a:schemeClr val="hlink"/>
                </a:solidFill>
                <a:latin typeface="Arial"/>
                <a:ea typeface="Arial"/>
                <a:cs typeface="Arial"/>
                <a:sym typeface="Arial"/>
                <a:hlinkClick r:id="rId3"/>
              </a:rPr>
              <a:t>http://www.meetup.com/DevOpsDC/pages/Code_of_Conduct/</a:t>
            </a:r>
          </a:p>
          <a:p>
            <a:pPr indent="0" lvl="0" marL="0" marR="0" rtl="0" algn="ctr">
              <a:lnSpc>
                <a:spcPct val="100000"/>
              </a:lnSpc>
              <a:spcBef>
                <a:spcPts val="0"/>
              </a:spcBef>
              <a:spcAft>
                <a:spcPts val="0"/>
              </a:spcAft>
              <a:buClr>
                <a:srgbClr val="000000"/>
              </a:buClr>
              <a:buFont typeface="Arial"/>
              <a:buNone/>
            </a:pPr>
            <a:r>
              <a:t/>
            </a:r>
            <a:endParaRPr b="0" i="0" sz="4000" u="sng" cap="none" strike="noStrike">
              <a:solidFill>
                <a:schemeClr val="hlink"/>
              </a:solidFill>
              <a:latin typeface="Arial"/>
              <a:ea typeface="Arial"/>
              <a:cs typeface="Arial"/>
              <a:sym typeface="Arial"/>
              <a:hlinkClick r:id="rId4"/>
            </a:endParaRPr>
          </a:p>
          <a:p>
            <a:pPr indent="0" lvl="0" marL="0" marR="0" rtl="0" algn="l">
              <a:lnSpc>
                <a:spcPct val="100000"/>
              </a:lnSpc>
              <a:spcBef>
                <a:spcPts val="0"/>
              </a:spcBef>
              <a:spcAft>
                <a:spcPts val="0"/>
              </a:spcAft>
              <a:buClr>
                <a:srgbClr val="000000"/>
              </a:buClr>
              <a:buSzPct val="25000"/>
              <a:buFont typeface="Arial"/>
              <a:buNone/>
            </a:pPr>
            <a:r>
              <a:rPr b="0" i="0" lang="en-US" sz="4000" u="none" cap="none" strike="noStrike">
                <a:solidFill>
                  <a:srgbClr val="000000"/>
                </a:solidFill>
                <a:latin typeface="Arial"/>
                <a:ea typeface="Arial"/>
                <a:cs typeface="Arial"/>
                <a:sym typeface="Arial"/>
              </a:rPr>
              <a:t>We value the participation of each member of the community and want all attendees to have an enjoyable and fulfilling experience. Accordingly, all attendees are expected to show respect and courtesy to other attendees throughout all Meetup events.</a:t>
            </a:r>
          </a:p>
          <a:p>
            <a:pPr indent="0" lvl="0" marL="0" marR="0" rtl="0" algn="l">
              <a:lnSpc>
                <a:spcPct val="100000"/>
              </a:lnSpc>
              <a:spcBef>
                <a:spcPts val="0"/>
              </a:spcBef>
              <a:spcAft>
                <a:spcPts val="0"/>
              </a:spcAft>
              <a:buClr>
                <a:srgbClr val="000000"/>
              </a:buClr>
              <a:buFont typeface="Arial"/>
              <a:buNone/>
            </a:pPr>
            <a:r>
              <a:t/>
            </a:r>
            <a:endParaRPr b="0" i="0" sz="4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ct val="25000"/>
              <a:buFont typeface="Arial"/>
              <a:buNone/>
            </a:pPr>
            <a:r>
              <a:rPr b="0" i="0" lang="en-US" sz="4000" u="none" cap="none" strike="noStrike">
                <a:solidFill>
                  <a:srgbClr val="000000"/>
                </a:solidFill>
                <a:latin typeface="Arial"/>
                <a:ea typeface="Arial"/>
                <a:cs typeface="Arial"/>
                <a:sym typeface="Arial"/>
              </a:rPr>
              <a:t>To make clear what is expected, all delegates/attendees, speakers, exhibitors, organizers, and volunteers at any DevOpsDC event are required to conform to our Code of Conduct. Organizers will enforce this code throughout events.</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8" name="Shape 88"/>
        <p:cNvGrpSpPr/>
        <p:nvPr/>
      </p:nvGrpSpPr>
      <p:grpSpPr>
        <a:xfrm>
          <a:off x="0" y="0"/>
          <a:ext cx="0" cy="0"/>
          <a:chOff x="0" y="0"/>
          <a:chExt cx="0" cy="0"/>
        </a:xfrm>
      </p:grpSpPr>
      <p:sp>
        <p:nvSpPr>
          <p:cNvPr id="89" name="Shape 89"/>
          <p:cNvSpPr txBox="1"/>
          <p:nvPr>
            <p:ph type="title"/>
          </p:nvPr>
        </p:nvSpPr>
        <p:spPr>
          <a:xfrm>
            <a:off x="-34825" y="625077"/>
            <a:ext cx="24384000" cy="3036093"/>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Arial"/>
              <a:buNone/>
            </a:pPr>
            <a:r>
              <a:rPr b="0" i="0" lang="en-US" sz="11200" u="none" cap="none" strike="noStrike">
                <a:solidFill>
                  <a:srgbClr val="FFFFFF"/>
                </a:solidFill>
                <a:latin typeface="Arial"/>
                <a:ea typeface="Arial"/>
                <a:cs typeface="Arial"/>
                <a:sym typeface="Arial"/>
              </a:rPr>
              <a:t>Do you even tweet?</a:t>
            </a:r>
          </a:p>
        </p:txBody>
      </p:sp>
      <p:pic>
        <p:nvPicPr>
          <p:cNvPr id="90" name="Shape 90"/>
          <p:cNvPicPr preferRelativeResize="0"/>
          <p:nvPr/>
        </p:nvPicPr>
        <p:blipFill rotWithShape="1">
          <a:blip r:embed="rId3">
            <a:alphaModFix/>
          </a:blip>
          <a:srcRect b="0" l="0" r="0" t="0"/>
          <a:stretch/>
        </p:blipFill>
        <p:spPr>
          <a:xfrm>
            <a:off x="8663486" y="3778435"/>
            <a:ext cx="7057025" cy="7397302"/>
          </a:xfrm>
          <a:prstGeom prst="rect">
            <a:avLst/>
          </a:prstGeom>
          <a:noFill/>
          <a:ln>
            <a:noFill/>
          </a:ln>
        </p:spPr>
      </p:pic>
      <p:sp>
        <p:nvSpPr>
          <p:cNvPr id="91" name="Shape 91"/>
          <p:cNvSpPr/>
          <p:nvPr/>
        </p:nvSpPr>
        <p:spPr>
          <a:xfrm>
            <a:off x="7994332" y="11638084"/>
            <a:ext cx="8395335" cy="1006476"/>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000000"/>
              </a:buClr>
              <a:buSzPct val="25000"/>
              <a:buFont typeface="Arial"/>
              <a:buNone/>
            </a:pPr>
            <a:r>
              <a:rPr b="0" i="0" lang="en-US" sz="5000" u="sng" cap="none" strike="noStrike">
                <a:solidFill>
                  <a:schemeClr val="hlink"/>
                </a:solidFill>
                <a:latin typeface="Arial"/>
                <a:ea typeface="Arial"/>
                <a:cs typeface="Arial"/>
                <a:sym typeface="Arial"/>
                <a:hlinkClick r:id="rId4"/>
              </a:rPr>
              <a:t>https://twitter.com/devopsdc</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5" name="Shape 95"/>
        <p:cNvGrpSpPr/>
        <p:nvPr/>
      </p:nvGrpSpPr>
      <p:grpSpPr>
        <a:xfrm>
          <a:off x="0" y="0"/>
          <a:ext cx="0" cy="0"/>
          <a:chOff x="0" y="0"/>
          <a:chExt cx="0" cy="0"/>
        </a:xfrm>
      </p:grpSpPr>
      <p:sp>
        <p:nvSpPr>
          <p:cNvPr id="96" name="Shape 96"/>
          <p:cNvSpPr txBox="1"/>
          <p:nvPr>
            <p:ph type="title"/>
          </p:nvPr>
        </p:nvSpPr>
        <p:spPr>
          <a:xfrm>
            <a:off x="-34825" y="625077"/>
            <a:ext cx="24384000" cy="3036093"/>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Arial"/>
              <a:buNone/>
            </a:pPr>
            <a:r>
              <a:rPr b="0" i="0" lang="en-US" sz="11200" u="none" cap="none" strike="noStrike">
                <a:solidFill>
                  <a:srgbClr val="FFFFFF"/>
                </a:solidFill>
                <a:latin typeface="Arial"/>
                <a:ea typeface="Arial"/>
                <a:cs typeface="Arial"/>
                <a:sym typeface="Arial"/>
              </a:rPr>
              <a:t>Slackin'…</a:t>
            </a:r>
          </a:p>
        </p:txBody>
      </p:sp>
      <p:sp>
        <p:nvSpPr>
          <p:cNvPr id="97" name="Shape 97"/>
          <p:cNvSpPr/>
          <p:nvPr/>
        </p:nvSpPr>
        <p:spPr>
          <a:xfrm>
            <a:off x="8110220" y="10873184"/>
            <a:ext cx="8163561" cy="1006476"/>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000000"/>
              </a:buClr>
              <a:buSzPct val="25000"/>
              <a:buFont typeface="Arial"/>
              <a:buNone/>
            </a:pPr>
            <a:r>
              <a:rPr b="0" i="0" lang="en-US" sz="5000" u="sng" cap="none" strike="noStrike">
                <a:solidFill>
                  <a:schemeClr val="hlink"/>
                </a:solidFill>
                <a:latin typeface="Arial"/>
                <a:ea typeface="Arial"/>
                <a:cs typeface="Arial"/>
                <a:sym typeface="Arial"/>
                <a:hlinkClick r:id="rId3"/>
              </a:rPr>
              <a:t>http://www.dctechslack.com</a:t>
            </a:r>
          </a:p>
        </p:txBody>
      </p:sp>
      <p:pic>
        <p:nvPicPr>
          <p:cNvPr id="98" name="Shape 98"/>
          <p:cNvPicPr preferRelativeResize="0"/>
          <p:nvPr/>
        </p:nvPicPr>
        <p:blipFill rotWithShape="1">
          <a:blip r:embed="rId4">
            <a:alphaModFix/>
          </a:blip>
          <a:srcRect b="0" l="0" r="0" t="0"/>
          <a:stretch/>
        </p:blipFill>
        <p:spPr>
          <a:xfrm>
            <a:off x="9513092" y="4179092"/>
            <a:ext cx="5357814" cy="535781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2" name="Shape 102"/>
        <p:cNvGrpSpPr/>
        <p:nvPr/>
      </p:nvGrpSpPr>
      <p:grpSpPr>
        <a:xfrm>
          <a:off x="0" y="0"/>
          <a:ext cx="0" cy="0"/>
          <a:chOff x="0" y="0"/>
          <a:chExt cx="0" cy="0"/>
        </a:xfrm>
      </p:grpSpPr>
      <p:sp>
        <p:nvSpPr>
          <p:cNvPr id="103" name="Shape 103"/>
          <p:cNvSpPr txBox="1"/>
          <p:nvPr>
            <p:ph type="title"/>
          </p:nvPr>
        </p:nvSpPr>
        <p:spPr>
          <a:xfrm>
            <a:off x="-34825" y="625077"/>
            <a:ext cx="24384000" cy="3036000"/>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Arial"/>
              <a:buNone/>
            </a:pPr>
            <a:r>
              <a:rPr lang="en-US"/>
              <a:t>Childcare</a:t>
            </a:r>
          </a:p>
        </p:txBody>
      </p:sp>
      <p:sp>
        <p:nvSpPr>
          <p:cNvPr id="104" name="Shape 104"/>
          <p:cNvSpPr/>
          <p:nvPr/>
        </p:nvSpPr>
        <p:spPr>
          <a:xfrm>
            <a:off x="8110220" y="10873184"/>
            <a:ext cx="8163600" cy="1006500"/>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000000"/>
              </a:buClr>
              <a:buSzPct val="25000"/>
              <a:buFont typeface="Arial"/>
              <a:buNone/>
            </a:pPr>
            <a:r>
              <a:rPr lang="en-US" sz="5000"/>
              <a:t>Contact Peter….</a:t>
            </a:r>
          </a:p>
        </p:txBody>
      </p:sp>
      <p:pic>
        <p:nvPicPr>
          <p:cNvPr descr="http%3A%2F%2Fmashable.com%2Fwp-content%2Fuploads%2F2013%2F07%2Fexcited-baby.gif" id="105" name="Shape 105"/>
          <p:cNvPicPr preferRelativeResize="0"/>
          <p:nvPr/>
        </p:nvPicPr>
        <p:blipFill>
          <a:blip r:embed="rId3">
            <a:alphaModFix/>
          </a:blip>
          <a:stretch>
            <a:fillRect/>
          </a:stretch>
        </p:blipFill>
        <p:spPr>
          <a:xfrm>
            <a:off x="7499150" y="5556150"/>
            <a:ext cx="9385725" cy="4767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noFill/>
      </p:bgPr>
    </p:bg>
    <p:spTree>
      <p:nvGrpSpPr>
        <p:cNvPr id="109" name="Shape 109"/>
        <p:cNvGrpSpPr/>
        <p:nvPr/>
      </p:nvGrpSpPr>
      <p:grpSpPr>
        <a:xfrm>
          <a:off x="0" y="0"/>
          <a:ext cx="0" cy="0"/>
          <a:chOff x="0" y="0"/>
          <a:chExt cx="0" cy="0"/>
        </a:xfrm>
      </p:grpSpPr>
      <p:sp>
        <p:nvSpPr>
          <p:cNvPr id="110" name="Shape 110"/>
          <p:cNvSpPr txBox="1"/>
          <p:nvPr>
            <p:ph type="title"/>
          </p:nvPr>
        </p:nvSpPr>
        <p:spPr>
          <a:xfrm>
            <a:off x="-34825" y="625077"/>
            <a:ext cx="24384000" cy="3036093"/>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Arial"/>
              <a:buNone/>
            </a:pPr>
            <a:r>
              <a:t/>
            </a:r>
            <a:endParaRPr b="0" i="0" sz="11200" u="none" cap="none" strike="noStrike">
              <a:solidFill>
                <a:srgbClr val="FFFFFF"/>
              </a:solidFill>
              <a:latin typeface="Arial"/>
              <a:ea typeface="Arial"/>
              <a:cs typeface="Arial"/>
              <a:sym typeface="Arial"/>
            </a:endParaRPr>
          </a:p>
        </p:txBody>
      </p:sp>
      <p:pic>
        <p:nvPicPr>
          <p:cNvPr id="111" name="Shape 111"/>
          <p:cNvPicPr preferRelativeResize="0"/>
          <p:nvPr/>
        </p:nvPicPr>
        <p:blipFill rotWithShape="1">
          <a:blip r:embed="rId3">
            <a:alphaModFix/>
          </a:blip>
          <a:srcRect b="0" l="0" r="0" t="0"/>
          <a:stretch/>
        </p:blipFill>
        <p:spPr>
          <a:xfrm>
            <a:off x="0" y="732550"/>
            <a:ext cx="24384000" cy="12250799"/>
          </a:xfrm>
          <a:prstGeom prst="rect">
            <a:avLst/>
          </a:prstGeom>
          <a:noFill/>
          <a:ln>
            <a:noFill/>
          </a:ln>
        </p:spPr>
      </p:pic>
      <p:sp>
        <p:nvSpPr>
          <p:cNvPr id="112" name="Shape 112"/>
          <p:cNvSpPr/>
          <p:nvPr/>
        </p:nvSpPr>
        <p:spPr>
          <a:xfrm>
            <a:off x="7341075" y="2005050"/>
            <a:ext cx="10413300" cy="3815400"/>
          </a:xfrm>
          <a:prstGeom prst="rect">
            <a:avLst/>
          </a:prstGeom>
          <a:solidFill>
            <a:srgbClr val="BF9000"/>
          </a:solidFill>
          <a:ln cap="flat" cmpd="sng" w="9525">
            <a:solidFill>
              <a:srgbClr val="000000"/>
            </a:solidFill>
            <a:prstDash val="solid"/>
            <a:round/>
            <a:headEnd len="med" w="med" type="none"/>
            <a:tailEnd len="med" w="med" type="none"/>
          </a:ln>
          <a:effectLst>
            <a:outerShdw blurRad="63500" rotWithShape="0" dist="12700">
              <a:srgbClr val="000000">
                <a:alpha val="49803"/>
              </a:srgbClr>
            </a:outerShdw>
          </a:effectLst>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Helvetica Neue"/>
              <a:buNone/>
            </a:pPr>
            <a:r>
              <a:rPr b="1" i="0" lang="en-US" sz="6400" u="sng" cap="none" strike="noStrike">
                <a:solidFill>
                  <a:schemeClr val="hlink"/>
                </a:solidFill>
                <a:latin typeface="Helvetica Neue"/>
                <a:ea typeface="Helvetica Neue"/>
                <a:cs typeface="Helvetica Neue"/>
                <a:sym typeface="Helvetica Neue"/>
                <a:hlinkClick r:id="rId4"/>
              </a:rPr>
              <a:t>http://bit.ly/WITdemoday</a:t>
            </a:r>
          </a:p>
          <a:p>
            <a:pPr indent="0" lvl="0" marL="0" marR="0" rtl="0" algn="ctr">
              <a:lnSpc>
                <a:spcPct val="100000"/>
              </a:lnSpc>
              <a:spcBef>
                <a:spcPts val="0"/>
              </a:spcBef>
              <a:spcAft>
                <a:spcPts val="0"/>
              </a:spcAft>
              <a:buClr>
                <a:srgbClr val="FFFFFF"/>
              </a:buClr>
              <a:buFont typeface="Helvetica Neue"/>
              <a:buNone/>
            </a:pPr>
            <a:r>
              <a:t/>
            </a:r>
            <a:endParaRPr b="0" i="0" sz="6400" u="sng" cap="none" strike="noStrike">
              <a:solidFill>
                <a:schemeClr val="hlink"/>
              </a:solidFill>
              <a:latin typeface="Helvetica Neue"/>
              <a:ea typeface="Helvetica Neue"/>
              <a:cs typeface="Helvetica Neue"/>
              <a:sym typeface="Helvetica Neue"/>
              <a:hlinkClick r:id="rId5"/>
            </a:endParaRPr>
          </a:p>
          <a:p>
            <a:pPr indent="0" lvl="0" marL="0" marR="0" rtl="0" algn="ctr">
              <a:lnSpc>
                <a:spcPct val="100000"/>
              </a:lnSpc>
              <a:spcBef>
                <a:spcPts val="0"/>
              </a:spcBef>
              <a:spcAft>
                <a:spcPts val="0"/>
              </a:spcAft>
              <a:buClr>
                <a:srgbClr val="FFFFFF"/>
              </a:buClr>
              <a:buSzPct val="25000"/>
              <a:buFont typeface="Helvetica Neue"/>
              <a:buNone/>
            </a:pPr>
            <a:r>
              <a:rPr b="0" i="0" lang="en-US" sz="6400" u="none" cap="none" strike="noStrike">
                <a:solidFill>
                  <a:srgbClr val="FFFFFF"/>
                </a:solidFill>
                <a:latin typeface="Helvetica Neue"/>
                <a:ea typeface="Helvetica Neue"/>
                <a:cs typeface="Helvetica Neue"/>
                <a:sym typeface="Helvetica Neue"/>
              </a:rPr>
              <a:t>August 27</a:t>
            </a:r>
          </a:p>
          <a:p>
            <a:pPr indent="0" lvl="0" marL="0" marR="0" rtl="0" algn="ctr">
              <a:lnSpc>
                <a:spcPct val="100000"/>
              </a:lnSpc>
              <a:spcBef>
                <a:spcPts val="0"/>
              </a:spcBef>
              <a:spcAft>
                <a:spcPts val="0"/>
              </a:spcAft>
              <a:buClr>
                <a:srgbClr val="FFFFFF"/>
              </a:buClr>
              <a:buSzPct val="25000"/>
              <a:buFont typeface="Helvetica Neue"/>
              <a:buNone/>
            </a:pPr>
            <a:r>
              <a:rPr b="0" i="0" lang="en-US" sz="6400" u="none" cap="none" strike="noStrike">
                <a:solidFill>
                  <a:srgbClr val="FFFFFF"/>
                </a:solidFill>
                <a:latin typeface="Helvetica Neue"/>
                <a:ea typeface="Helvetica Neue"/>
                <a:cs typeface="Helvetica Neue"/>
                <a:sym typeface="Helvetica Neue"/>
              </a:rPr>
              <a:t>Discount Code:  WTFREE</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6" name="Shape 116"/>
        <p:cNvGrpSpPr/>
        <p:nvPr/>
      </p:nvGrpSpPr>
      <p:grpSpPr>
        <a:xfrm>
          <a:off x="0" y="0"/>
          <a:ext cx="0" cy="0"/>
          <a:chOff x="0" y="0"/>
          <a:chExt cx="0" cy="0"/>
        </a:xfrm>
      </p:grpSpPr>
      <p:pic>
        <p:nvPicPr>
          <p:cNvPr id="117" name="Shape 117"/>
          <p:cNvPicPr preferRelativeResize="0"/>
          <p:nvPr/>
        </p:nvPicPr>
        <p:blipFill rotWithShape="1">
          <a:blip r:embed="rId3">
            <a:alphaModFix/>
          </a:blip>
          <a:srcRect b="0" l="0" r="0" t="0"/>
          <a:stretch/>
        </p:blipFill>
        <p:spPr>
          <a:xfrm>
            <a:off x="4450892" y="1011195"/>
            <a:ext cx="15482213" cy="9065697"/>
          </a:xfrm>
          <a:prstGeom prst="rect">
            <a:avLst/>
          </a:prstGeom>
          <a:noFill/>
          <a:ln>
            <a:noFill/>
          </a:ln>
        </p:spPr>
      </p:pic>
      <p:sp>
        <p:nvSpPr>
          <p:cNvPr id="118" name="Shape 118"/>
          <p:cNvSpPr/>
          <p:nvPr/>
        </p:nvSpPr>
        <p:spPr>
          <a:xfrm>
            <a:off x="7699057" y="11712574"/>
            <a:ext cx="8985885" cy="1006476"/>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000000"/>
              </a:buClr>
              <a:buSzPct val="25000"/>
              <a:buFont typeface="Arial"/>
              <a:buNone/>
            </a:pPr>
            <a:r>
              <a:rPr b="0" i="0" lang="en-US" sz="5000" u="sng" cap="none" strike="noStrike">
                <a:solidFill>
                  <a:schemeClr val="hlink"/>
                </a:solidFill>
                <a:latin typeface="Arial"/>
                <a:ea typeface="Arial"/>
                <a:cs typeface="Arial"/>
                <a:sym typeface="Arial"/>
                <a:hlinkClick r:id="rId4"/>
              </a:rPr>
              <a:t>https://surge.omniti.com/2016</a:t>
            </a:r>
            <a:r>
              <a:rPr b="0" i="0" lang="en-US" sz="5000" u="none" cap="none" strike="noStrike">
                <a:solidFill>
                  <a:srgbClr val="000000"/>
                </a:solidFill>
                <a:latin typeface="Arial"/>
                <a:ea typeface="Arial"/>
                <a:cs typeface="Arial"/>
                <a:sym typeface="Arial"/>
              </a:rPr>
              <a:t> </a:t>
            </a:r>
          </a:p>
        </p:txBody>
      </p:sp>
      <p:sp>
        <p:nvSpPr>
          <p:cNvPr id="119" name="Shape 119"/>
          <p:cNvSpPr/>
          <p:nvPr/>
        </p:nvSpPr>
        <p:spPr>
          <a:xfrm>
            <a:off x="995362" y="10646885"/>
            <a:ext cx="22393276" cy="1006476"/>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000000"/>
              </a:buClr>
              <a:buSzPct val="25000"/>
              <a:buFont typeface="Arial"/>
              <a:buNone/>
            </a:pPr>
            <a:r>
              <a:rPr b="0" i="0" lang="en-US" sz="5000" u="none" cap="none" strike="noStrike">
                <a:solidFill>
                  <a:srgbClr val="000000"/>
                </a:solidFill>
                <a:latin typeface="Arial"/>
                <a:ea typeface="Arial"/>
                <a:cs typeface="Arial"/>
                <a:sym typeface="Arial"/>
              </a:rPr>
              <a:t>Free One-day Workshop:  Introduction to Application Automation with Habitat</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3" name="Shape 123"/>
        <p:cNvGrpSpPr/>
        <p:nvPr/>
      </p:nvGrpSpPr>
      <p:grpSpPr>
        <a:xfrm>
          <a:off x="0" y="0"/>
          <a:ext cx="0" cy="0"/>
          <a:chOff x="0" y="0"/>
          <a:chExt cx="0" cy="0"/>
        </a:xfrm>
      </p:grpSpPr>
      <p:sp>
        <p:nvSpPr>
          <p:cNvPr id="124" name="Shape 124"/>
          <p:cNvSpPr txBox="1"/>
          <p:nvPr>
            <p:ph type="title"/>
          </p:nvPr>
        </p:nvSpPr>
        <p:spPr>
          <a:xfrm>
            <a:off x="-34825" y="625077"/>
            <a:ext cx="24384000" cy="3036093"/>
          </a:xfrm>
          <a:prstGeom prst="rect">
            <a:avLst/>
          </a:prstGeom>
          <a:noFill/>
          <a:ln>
            <a:noFill/>
          </a:ln>
        </p:spPr>
        <p:txBody>
          <a:bodyPr anchorCtr="0" anchor="ctr" bIns="71425" lIns="71425" rIns="71425" tIns="71425">
            <a:noAutofit/>
          </a:bodyPr>
          <a:lstStyle/>
          <a:p>
            <a:pPr indent="0" lvl="0" marL="0" marR="0" rtl="0" algn="ctr">
              <a:lnSpc>
                <a:spcPct val="100000"/>
              </a:lnSpc>
              <a:spcBef>
                <a:spcPts val="0"/>
              </a:spcBef>
              <a:spcAft>
                <a:spcPts val="0"/>
              </a:spcAft>
              <a:buClr>
                <a:srgbClr val="FFFFFF"/>
              </a:buClr>
              <a:buSzPct val="25000"/>
              <a:buFont typeface="Arial"/>
              <a:buNone/>
            </a:pPr>
            <a:r>
              <a:t/>
            </a:r>
            <a:endParaRPr b="0" i="0" sz="11200" u="none" cap="none" strike="noStrike">
              <a:solidFill>
                <a:srgbClr val="FFFFFF"/>
              </a:solidFill>
              <a:latin typeface="Arial"/>
              <a:ea typeface="Arial"/>
              <a:cs typeface="Arial"/>
              <a:sym typeface="Arial"/>
            </a:endParaRPr>
          </a:p>
        </p:txBody>
      </p:sp>
      <p:pic>
        <p:nvPicPr>
          <p:cNvPr id="125" name="Shape 125"/>
          <p:cNvPicPr preferRelativeResize="0"/>
          <p:nvPr/>
        </p:nvPicPr>
        <p:blipFill rotWithShape="1">
          <a:blip r:embed="rId3">
            <a:alphaModFix/>
          </a:blip>
          <a:srcRect b="0" l="0" r="0" t="0"/>
          <a:stretch/>
        </p:blipFill>
        <p:spPr>
          <a:xfrm>
            <a:off x="0" y="1020262"/>
            <a:ext cx="24384000" cy="116754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